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62" r:id="rId3"/>
    <p:sldId id="263" r:id="rId4"/>
    <p:sldId id="283" r:id="rId5"/>
    <p:sldId id="284" r:id="rId6"/>
    <p:sldId id="285" r:id="rId7"/>
    <p:sldId id="286" r:id="rId8"/>
    <p:sldId id="258" r:id="rId9"/>
    <p:sldId id="259" r:id="rId10"/>
    <p:sldId id="265" r:id="rId11"/>
    <p:sldId id="282" r:id="rId12"/>
    <p:sldId id="290" r:id="rId13"/>
    <p:sldId id="267" r:id="rId14"/>
    <p:sldId id="268" r:id="rId15"/>
    <p:sldId id="269" r:id="rId16"/>
    <p:sldId id="270" r:id="rId17"/>
    <p:sldId id="271" r:id="rId18"/>
    <p:sldId id="272" r:id="rId19"/>
    <p:sldId id="289" r:id="rId20"/>
    <p:sldId id="274" r:id="rId21"/>
    <p:sldId id="275" r:id="rId22"/>
    <p:sldId id="276" r:id="rId23"/>
    <p:sldId id="277" r:id="rId24"/>
    <p:sldId id="280" r:id="rId25"/>
    <p:sldId id="281" r:id="rId26"/>
    <p:sldId id="278" r:id="rId27"/>
    <p:sldId id="27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0"/>
    <p:restoredTop sz="87993"/>
  </p:normalViewPr>
  <p:slideViewPr>
    <p:cSldViewPr snapToGrid="0" snapToObjects="1">
      <p:cViewPr varScale="1">
        <p:scale>
          <a:sx n="102" d="100"/>
          <a:sy n="102" d="100"/>
        </p:scale>
        <p:origin x="15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02D18-B0B3-F349-84DF-098055D6F576}" type="doc">
      <dgm:prSet loTypeId="urn:microsoft.com/office/officeart/2005/8/layout/hList3" loCatId="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6DA12C9B-5E23-354D-9086-51DFA6216FC1}">
      <dgm:prSet phldrT="[Text]"/>
      <dgm:spPr/>
      <dgm:t>
        <a:bodyPr/>
        <a:lstStyle/>
        <a:p>
          <a:r>
            <a:rPr lang="en-US" dirty="0" smtClean="0"/>
            <a:t>Different levels of interference</a:t>
          </a:r>
          <a:endParaRPr lang="en-US" dirty="0"/>
        </a:p>
      </dgm:t>
    </dgm:pt>
    <dgm:pt modelId="{08AD379B-A952-CB45-A507-2ACF310FEB93}" type="parTrans" cxnId="{F541986C-0F4D-FE43-9753-A30B90712A06}">
      <dgm:prSet/>
      <dgm:spPr/>
      <dgm:t>
        <a:bodyPr/>
        <a:lstStyle/>
        <a:p>
          <a:endParaRPr lang="en-US"/>
        </a:p>
      </dgm:t>
    </dgm:pt>
    <dgm:pt modelId="{3242A20C-BFC5-E34E-90A4-91F86438719F}" type="sibTrans" cxnId="{F541986C-0F4D-FE43-9753-A30B90712A06}">
      <dgm:prSet/>
      <dgm:spPr/>
      <dgm:t>
        <a:bodyPr/>
        <a:lstStyle/>
        <a:p>
          <a:endParaRPr lang="en-US"/>
        </a:p>
      </dgm:t>
    </dgm:pt>
    <dgm:pt modelId="{01DC6FD6-B239-AE4C-976D-B6DC6E6635C9}">
      <dgm:prSet phldrT="[Text]"/>
      <dgm:spPr/>
      <dgm:t>
        <a:bodyPr/>
        <a:lstStyle/>
        <a:p>
          <a:r>
            <a:rPr lang="en-US" dirty="0" smtClean="0"/>
            <a:t>CPU intensive -- CTC</a:t>
          </a:r>
          <a:endParaRPr lang="en-US" dirty="0"/>
        </a:p>
      </dgm:t>
    </dgm:pt>
    <dgm:pt modelId="{46DC6715-3688-C64F-A062-9BDC0E16FF7E}" type="parTrans" cxnId="{EAC68667-3878-5C46-B553-4C3910BB70AE}">
      <dgm:prSet/>
      <dgm:spPr/>
      <dgm:t>
        <a:bodyPr/>
        <a:lstStyle/>
        <a:p>
          <a:endParaRPr lang="en-US"/>
        </a:p>
      </dgm:t>
    </dgm:pt>
    <dgm:pt modelId="{CAA324D0-1852-A64E-B2B7-BB5AA07F4753}" type="sibTrans" cxnId="{EAC68667-3878-5C46-B553-4C3910BB70AE}">
      <dgm:prSet/>
      <dgm:spPr/>
      <dgm:t>
        <a:bodyPr/>
        <a:lstStyle/>
        <a:p>
          <a:endParaRPr lang="en-US"/>
        </a:p>
      </dgm:t>
    </dgm:pt>
    <dgm:pt modelId="{E1D6EDF9-CA6A-CE43-B665-B08A342E49C4}">
      <dgm:prSet phldrT="[Text]"/>
      <dgm:spPr/>
      <dgm:t>
        <a:bodyPr/>
        <a:lstStyle/>
        <a:p>
          <a:r>
            <a:rPr lang="en-US" dirty="0" smtClean="0"/>
            <a:t>Disk I/O intensive -- </a:t>
          </a:r>
          <a:r>
            <a:rPr lang="en-US" dirty="0" err="1" smtClean="0"/>
            <a:t>AlexNet</a:t>
          </a:r>
          <a:endParaRPr lang="en-US" dirty="0"/>
        </a:p>
      </dgm:t>
    </dgm:pt>
    <dgm:pt modelId="{DD985DE2-7968-1741-B248-E413C2AFD3B0}" type="parTrans" cxnId="{F3EC64BC-930E-2D4D-913E-B0BABF9A55AC}">
      <dgm:prSet/>
      <dgm:spPr/>
      <dgm:t>
        <a:bodyPr/>
        <a:lstStyle/>
        <a:p>
          <a:endParaRPr lang="en-US"/>
        </a:p>
      </dgm:t>
    </dgm:pt>
    <dgm:pt modelId="{41266FA3-6712-3D4E-BC7C-75746352EAA5}" type="sibTrans" cxnId="{F3EC64BC-930E-2D4D-913E-B0BABF9A55AC}">
      <dgm:prSet/>
      <dgm:spPr/>
      <dgm:t>
        <a:bodyPr/>
        <a:lstStyle/>
        <a:p>
          <a:endParaRPr lang="en-US"/>
        </a:p>
      </dgm:t>
    </dgm:pt>
    <dgm:pt modelId="{D4D9D0C3-9E26-FB48-862A-33EA4B2A2DD7}">
      <dgm:prSet phldrT="[Text]"/>
      <dgm:spPr/>
      <dgm:t>
        <a:bodyPr/>
        <a:lstStyle/>
        <a:p>
          <a:r>
            <a:rPr lang="en-US" dirty="0" smtClean="0"/>
            <a:t>High network bandwidth consumption -- </a:t>
          </a:r>
          <a:r>
            <a:rPr lang="is-IS" dirty="0" smtClean="0"/>
            <a:t> VGG-16</a:t>
          </a:r>
          <a:endParaRPr lang="en-US" dirty="0"/>
        </a:p>
      </dgm:t>
    </dgm:pt>
    <dgm:pt modelId="{5857EDAF-4E7F-5747-91F3-E53502892A9F}" type="parTrans" cxnId="{8FF86FAB-5649-F04F-A086-68405CD2AF9D}">
      <dgm:prSet/>
      <dgm:spPr/>
      <dgm:t>
        <a:bodyPr/>
        <a:lstStyle/>
        <a:p>
          <a:endParaRPr lang="en-US"/>
        </a:p>
      </dgm:t>
    </dgm:pt>
    <dgm:pt modelId="{8B80009D-F560-D34C-9C01-DF4CAC0DE0E1}" type="sibTrans" cxnId="{8FF86FAB-5649-F04F-A086-68405CD2AF9D}">
      <dgm:prSet/>
      <dgm:spPr/>
      <dgm:t>
        <a:bodyPr/>
        <a:lstStyle/>
        <a:p>
          <a:endParaRPr lang="en-US"/>
        </a:p>
      </dgm:t>
    </dgm:pt>
    <dgm:pt modelId="{31F7D6DA-697F-9E41-8E7D-21F0B608BA9B}" type="pres">
      <dgm:prSet presAssocID="{DC902D18-B0B3-F349-84DF-098055D6F57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B0D845-FA87-6D44-817F-45E7A4269EBC}" type="pres">
      <dgm:prSet presAssocID="{6DA12C9B-5E23-354D-9086-51DFA6216FC1}" presName="roof" presStyleLbl="dkBgShp" presStyleIdx="0" presStyleCnt="2"/>
      <dgm:spPr/>
      <dgm:t>
        <a:bodyPr/>
        <a:lstStyle/>
        <a:p>
          <a:endParaRPr lang="en-US"/>
        </a:p>
      </dgm:t>
    </dgm:pt>
    <dgm:pt modelId="{B7974F61-1C03-C940-B71A-411EB04A2B4C}" type="pres">
      <dgm:prSet presAssocID="{6DA12C9B-5E23-354D-9086-51DFA6216FC1}" presName="pillars" presStyleCnt="0"/>
      <dgm:spPr/>
    </dgm:pt>
    <dgm:pt modelId="{48F12939-761F-C948-9C66-DB188DC01A00}" type="pres">
      <dgm:prSet presAssocID="{6DA12C9B-5E23-354D-9086-51DFA6216FC1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C6946-794E-A042-9B7E-062C4BA78FDF}" type="pres">
      <dgm:prSet presAssocID="{E1D6EDF9-CA6A-CE43-B665-B08A342E49C4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9FA57-D5C5-D940-B5B4-B0C04939DE10}" type="pres">
      <dgm:prSet presAssocID="{D4D9D0C3-9E26-FB48-862A-33EA4B2A2DD7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E05BD-2F1D-D64F-86BD-67AC9DF64ACF}" type="pres">
      <dgm:prSet presAssocID="{6DA12C9B-5E23-354D-9086-51DFA6216FC1}" presName="base" presStyleLbl="dkBgShp" presStyleIdx="1" presStyleCnt="2"/>
      <dgm:spPr/>
    </dgm:pt>
  </dgm:ptLst>
  <dgm:cxnLst>
    <dgm:cxn modelId="{DDBECEF1-FA73-ED4A-B852-81184C51490D}" type="presOf" srcId="{01DC6FD6-B239-AE4C-976D-B6DC6E6635C9}" destId="{48F12939-761F-C948-9C66-DB188DC01A00}" srcOrd="0" destOrd="0" presId="urn:microsoft.com/office/officeart/2005/8/layout/hList3"/>
    <dgm:cxn modelId="{2D44BA80-1D48-E84E-AD7B-BDDEB508A44B}" type="presOf" srcId="{E1D6EDF9-CA6A-CE43-B665-B08A342E49C4}" destId="{621C6946-794E-A042-9B7E-062C4BA78FDF}" srcOrd="0" destOrd="0" presId="urn:microsoft.com/office/officeart/2005/8/layout/hList3"/>
    <dgm:cxn modelId="{8FF86FAB-5649-F04F-A086-68405CD2AF9D}" srcId="{6DA12C9B-5E23-354D-9086-51DFA6216FC1}" destId="{D4D9D0C3-9E26-FB48-862A-33EA4B2A2DD7}" srcOrd="2" destOrd="0" parTransId="{5857EDAF-4E7F-5747-91F3-E53502892A9F}" sibTransId="{8B80009D-F560-D34C-9C01-DF4CAC0DE0E1}"/>
    <dgm:cxn modelId="{33047F48-5F47-5E41-A407-870C4FF380C1}" type="presOf" srcId="{D4D9D0C3-9E26-FB48-862A-33EA4B2A2DD7}" destId="{8CC9FA57-D5C5-D940-B5B4-B0C04939DE10}" srcOrd="0" destOrd="0" presId="urn:microsoft.com/office/officeart/2005/8/layout/hList3"/>
    <dgm:cxn modelId="{F3EC64BC-930E-2D4D-913E-B0BABF9A55AC}" srcId="{6DA12C9B-5E23-354D-9086-51DFA6216FC1}" destId="{E1D6EDF9-CA6A-CE43-B665-B08A342E49C4}" srcOrd="1" destOrd="0" parTransId="{DD985DE2-7968-1741-B248-E413C2AFD3B0}" sibTransId="{41266FA3-6712-3D4E-BC7C-75746352EAA5}"/>
    <dgm:cxn modelId="{39D4ED5F-2E75-964E-8E60-60C0BC742502}" type="presOf" srcId="{DC902D18-B0B3-F349-84DF-098055D6F576}" destId="{31F7D6DA-697F-9E41-8E7D-21F0B608BA9B}" srcOrd="0" destOrd="0" presId="urn:microsoft.com/office/officeart/2005/8/layout/hList3"/>
    <dgm:cxn modelId="{EAC68667-3878-5C46-B553-4C3910BB70AE}" srcId="{6DA12C9B-5E23-354D-9086-51DFA6216FC1}" destId="{01DC6FD6-B239-AE4C-976D-B6DC6E6635C9}" srcOrd="0" destOrd="0" parTransId="{46DC6715-3688-C64F-A062-9BDC0E16FF7E}" sibTransId="{CAA324D0-1852-A64E-B2B7-BB5AA07F4753}"/>
    <dgm:cxn modelId="{F541986C-0F4D-FE43-9753-A30B90712A06}" srcId="{DC902D18-B0B3-F349-84DF-098055D6F576}" destId="{6DA12C9B-5E23-354D-9086-51DFA6216FC1}" srcOrd="0" destOrd="0" parTransId="{08AD379B-A952-CB45-A507-2ACF310FEB93}" sibTransId="{3242A20C-BFC5-E34E-90A4-91F86438719F}"/>
    <dgm:cxn modelId="{0F19B4CD-3258-D44C-B395-2D833A694E96}" type="presOf" srcId="{6DA12C9B-5E23-354D-9086-51DFA6216FC1}" destId="{61B0D845-FA87-6D44-817F-45E7A4269EBC}" srcOrd="0" destOrd="0" presId="urn:microsoft.com/office/officeart/2005/8/layout/hList3"/>
    <dgm:cxn modelId="{61DAEA87-0695-3C4E-AAA4-CC09F40DCFCD}" type="presParOf" srcId="{31F7D6DA-697F-9E41-8E7D-21F0B608BA9B}" destId="{61B0D845-FA87-6D44-817F-45E7A4269EBC}" srcOrd="0" destOrd="0" presId="urn:microsoft.com/office/officeart/2005/8/layout/hList3"/>
    <dgm:cxn modelId="{86FCCBE4-6524-2C4B-9A95-8C563C512F0E}" type="presParOf" srcId="{31F7D6DA-697F-9E41-8E7D-21F0B608BA9B}" destId="{B7974F61-1C03-C940-B71A-411EB04A2B4C}" srcOrd="1" destOrd="0" presId="urn:microsoft.com/office/officeart/2005/8/layout/hList3"/>
    <dgm:cxn modelId="{C48DD1A4-FD48-C04B-82F1-68F885F2DB90}" type="presParOf" srcId="{B7974F61-1C03-C940-B71A-411EB04A2B4C}" destId="{48F12939-761F-C948-9C66-DB188DC01A00}" srcOrd="0" destOrd="0" presId="urn:microsoft.com/office/officeart/2005/8/layout/hList3"/>
    <dgm:cxn modelId="{27336A10-9745-3445-B62A-39FC1D4DC98A}" type="presParOf" srcId="{B7974F61-1C03-C940-B71A-411EB04A2B4C}" destId="{621C6946-794E-A042-9B7E-062C4BA78FDF}" srcOrd="1" destOrd="0" presId="urn:microsoft.com/office/officeart/2005/8/layout/hList3"/>
    <dgm:cxn modelId="{A9AB7882-85E1-AD4B-85D4-7AC66FE32D35}" type="presParOf" srcId="{B7974F61-1C03-C940-B71A-411EB04A2B4C}" destId="{8CC9FA57-D5C5-D940-B5B4-B0C04939DE10}" srcOrd="2" destOrd="0" presId="urn:microsoft.com/office/officeart/2005/8/layout/hList3"/>
    <dgm:cxn modelId="{4E33C303-2C88-D647-A805-C12218941F49}" type="presParOf" srcId="{31F7D6DA-697F-9E41-8E7D-21F0B608BA9B}" destId="{7B9E05BD-2F1D-D64F-86BD-67AC9DF64AC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8EA893-CD5B-F241-8862-DA7591EA4F14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BED463-B0E0-D144-BE21-13FD816A1679}">
      <dgm:prSet phldrT="[Text]"/>
      <dgm:spPr/>
      <dgm:t>
        <a:bodyPr/>
        <a:lstStyle/>
        <a:p>
          <a:r>
            <a:rPr lang="en-US" dirty="0" smtClean="0"/>
            <a:t>a: load balancing</a:t>
          </a:r>
          <a:endParaRPr lang="en-US" dirty="0"/>
        </a:p>
      </dgm:t>
    </dgm:pt>
    <dgm:pt modelId="{B12BDCF0-4B11-BC42-A758-85001297F579}" type="parTrans" cxnId="{73871600-A8B0-4545-9C44-CFDDF233AF60}">
      <dgm:prSet/>
      <dgm:spPr/>
      <dgm:t>
        <a:bodyPr/>
        <a:lstStyle/>
        <a:p>
          <a:endParaRPr lang="en-US"/>
        </a:p>
      </dgm:t>
    </dgm:pt>
    <dgm:pt modelId="{862B30DC-5D76-7644-BA98-DB5B8018E708}" type="sibTrans" cxnId="{73871600-A8B0-4545-9C44-CFDDF233AF60}">
      <dgm:prSet/>
      <dgm:spPr/>
      <dgm:t>
        <a:bodyPr/>
        <a:lstStyle/>
        <a:p>
          <a:endParaRPr lang="en-US"/>
        </a:p>
      </dgm:t>
    </dgm:pt>
    <dgm:pt modelId="{C184F140-B5CB-264D-B108-DFBBD9130F54}">
      <dgm:prSet phldrT="[Text]"/>
      <dgm:spPr/>
      <dgm:t>
        <a:bodyPr/>
        <a:lstStyle/>
        <a:p>
          <a:r>
            <a:rPr lang="en-US" dirty="0" smtClean="0"/>
            <a:t>b: multi-resource bin packing</a:t>
          </a:r>
          <a:endParaRPr lang="en-US" dirty="0"/>
        </a:p>
      </dgm:t>
    </dgm:pt>
    <dgm:pt modelId="{ECA2A11F-F84F-434E-AC07-CEA908DE649D}" type="parTrans" cxnId="{C1EBD343-6FA5-B849-8F0A-4BD1532DA880}">
      <dgm:prSet/>
      <dgm:spPr/>
      <dgm:t>
        <a:bodyPr/>
        <a:lstStyle/>
        <a:p>
          <a:endParaRPr lang="en-US"/>
        </a:p>
      </dgm:t>
    </dgm:pt>
    <dgm:pt modelId="{3048E7AF-F7D6-BF4E-A4F0-66950879AE88}" type="sibTrans" cxnId="{C1EBD343-6FA5-B849-8F0A-4BD1532DA880}">
      <dgm:prSet/>
      <dgm:spPr/>
      <dgm:t>
        <a:bodyPr/>
        <a:lstStyle/>
        <a:p>
          <a:endParaRPr lang="en-US"/>
        </a:p>
      </dgm:t>
    </dgm:pt>
    <dgm:pt modelId="{4FF813D8-9FCC-374B-8D06-3EFB5C42891D}">
      <dgm:prSet phldrT="[Text]"/>
      <dgm:spPr/>
      <dgm:t>
        <a:bodyPr/>
        <a:lstStyle/>
        <a:p>
          <a:r>
            <a:rPr lang="en-US" dirty="0" smtClean="0"/>
            <a:t>c: standalone execution</a:t>
          </a:r>
          <a:endParaRPr lang="en-US" dirty="0"/>
        </a:p>
      </dgm:t>
    </dgm:pt>
    <dgm:pt modelId="{3957EF63-E0A1-A14B-9F96-537097CE0CD3}" type="parTrans" cxnId="{4D3B5E90-2237-3A49-9A2A-47372A959BF0}">
      <dgm:prSet/>
      <dgm:spPr/>
      <dgm:t>
        <a:bodyPr/>
        <a:lstStyle/>
        <a:p>
          <a:endParaRPr lang="en-US"/>
        </a:p>
      </dgm:t>
    </dgm:pt>
    <dgm:pt modelId="{E40B9AAE-1FAB-7243-B75E-69C20C7C51CA}" type="sibTrans" cxnId="{4D3B5E90-2237-3A49-9A2A-47372A959BF0}">
      <dgm:prSet/>
      <dgm:spPr/>
      <dgm:t>
        <a:bodyPr/>
        <a:lstStyle/>
        <a:p>
          <a:endParaRPr lang="en-US"/>
        </a:p>
      </dgm:t>
    </dgm:pt>
    <dgm:pt modelId="{99966348-37B4-3342-96B4-2C18111A5284}" type="pres">
      <dgm:prSet presAssocID="{078EA893-CD5B-F241-8862-DA7591EA4F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24A87F-6067-6845-B5AF-FC9B8EC3C02C}" type="pres">
      <dgm:prSet presAssocID="{B0BED463-B0E0-D144-BE21-13FD816A1679}" presName="compNode" presStyleCnt="0"/>
      <dgm:spPr/>
    </dgm:pt>
    <dgm:pt modelId="{2D617E36-1BBD-D34D-B979-12A7717BD149}" type="pres">
      <dgm:prSet presAssocID="{B0BED463-B0E0-D144-BE21-13FD816A1679}" presName="pictRect" presStyleLbl="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38307C2-991C-5948-A85C-5ED13955806B}" type="pres">
      <dgm:prSet presAssocID="{B0BED463-B0E0-D144-BE21-13FD816A1679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ECAB84-2579-CA4F-BFA3-B6F6BD89C9D4}" type="pres">
      <dgm:prSet presAssocID="{862B30DC-5D76-7644-BA98-DB5B8018E70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7393499-7D1A-484B-BFF6-0B5D4D39DC64}" type="pres">
      <dgm:prSet presAssocID="{C184F140-B5CB-264D-B108-DFBBD9130F54}" presName="compNode" presStyleCnt="0"/>
      <dgm:spPr/>
    </dgm:pt>
    <dgm:pt modelId="{6C0CBCFF-BFAC-624B-93B0-D9D3B6D74F6C}" type="pres">
      <dgm:prSet presAssocID="{C184F140-B5CB-264D-B108-DFBBD9130F54}" presName="pict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36FB278-B600-AE48-8F4F-2B5231A66AB9}" type="pres">
      <dgm:prSet presAssocID="{C184F140-B5CB-264D-B108-DFBBD9130F54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A6FEDC-3AAD-9545-A5EA-884ABF09AD75}" type="pres">
      <dgm:prSet presAssocID="{3048E7AF-F7D6-BF4E-A4F0-66950879AE8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74A368F-930E-9D4C-A5A4-59367678AE1E}" type="pres">
      <dgm:prSet presAssocID="{4FF813D8-9FCC-374B-8D06-3EFB5C42891D}" presName="compNode" presStyleCnt="0"/>
      <dgm:spPr/>
    </dgm:pt>
    <dgm:pt modelId="{295163D2-ED0A-AA4C-87E1-19EAFEA893A9}" type="pres">
      <dgm:prSet presAssocID="{4FF813D8-9FCC-374B-8D06-3EFB5C42891D}" presName="pictRect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3957A2E-BEFF-8045-9217-C7099CE71A55}" type="pres">
      <dgm:prSet presAssocID="{4FF813D8-9FCC-374B-8D06-3EFB5C42891D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89C2B7-1838-9649-88AF-24AE36BFBF89}" type="presOf" srcId="{3048E7AF-F7D6-BF4E-A4F0-66950879AE88}" destId="{84A6FEDC-3AAD-9545-A5EA-884ABF09AD75}" srcOrd="0" destOrd="0" presId="urn:microsoft.com/office/officeart/2005/8/layout/pList1"/>
    <dgm:cxn modelId="{259A6340-6DF5-534A-868A-447922BEBC66}" type="presOf" srcId="{4FF813D8-9FCC-374B-8D06-3EFB5C42891D}" destId="{C3957A2E-BEFF-8045-9217-C7099CE71A55}" srcOrd="0" destOrd="0" presId="urn:microsoft.com/office/officeart/2005/8/layout/pList1"/>
    <dgm:cxn modelId="{B3A9E675-3E2C-AC41-961D-C591321D8539}" type="presOf" srcId="{078EA893-CD5B-F241-8862-DA7591EA4F14}" destId="{99966348-37B4-3342-96B4-2C18111A5284}" srcOrd="0" destOrd="0" presId="urn:microsoft.com/office/officeart/2005/8/layout/pList1"/>
    <dgm:cxn modelId="{ADF3F10A-34B9-9A43-8091-DEBB97E6EE62}" type="presOf" srcId="{862B30DC-5D76-7644-BA98-DB5B8018E708}" destId="{6BECAB84-2579-CA4F-BFA3-B6F6BD89C9D4}" srcOrd="0" destOrd="0" presId="urn:microsoft.com/office/officeart/2005/8/layout/pList1"/>
    <dgm:cxn modelId="{C1EBD343-6FA5-B849-8F0A-4BD1532DA880}" srcId="{078EA893-CD5B-F241-8862-DA7591EA4F14}" destId="{C184F140-B5CB-264D-B108-DFBBD9130F54}" srcOrd="1" destOrd="0" parTransId="{ECA2A11F-F84F-434E-AC07-CEA908DE649D}" sibTransId="{3048E7AF-F7D6-BF4E-A4F0-66950879AE88}"/>
    <dgm:cxn modelId="{4D3B5E90-2237-3A49-9A2A-47372A959BF0}" srcId="{078EA893-CD5B-F241-8862-DA7591EA4F14}" destId="{4FF813D8-9FCC-374B-8D06-3EFB5C42891D}" srcOrd="2" destOrd="0" parTransId="{3957EF63-E0A1-A14B-9F96-537097CE0CD3}" sibTransId="{E40B9AAE-1FAB-7243-B75E-69C20C7C51CA}"/>
    <dgm:cxn modelId="{8A229DBC-041C-7A4D-9D8D-30F49F77414F}" type="presOf" srcId="{C184F140-B5CB-264D-B108-DFBBD9130F54}" destId="{D36FB278-B600-AE48-8F4F-2B5231A66AB9}" srcOrd="0" destOrd="0" presId="urn:microsoft.com/office/officeart/2005/8/layout/pList1"/>
    <dgm:cxn modelId="{73871600-A8B0-4545-9C44-CFDDF233AF60}" srcId="{078EA893-CD5B-F241-8862-DA7591EA4F14}" destId="{B0BED463-B0E0-D144-BE21-13FD816A1679}" srcOrd="0" destOrd="0" parTransId="{B12BDCF0-4B11-BC42-A758-85001297F579}" sibTransId="{862B30DC-5D76-7644-BA98-DB5B8018E708}"/>
    <dgm:cxn modelId="{357AB116-501E-2244-8C35-2A062F890D72}" type="presOf" srcId="{B0BED463-B0E0-D144-BE21-13FD816A1679}" destId="{E38307C2-991C-5948-A85C-5ED13955806B}" srcOrd="0" destOrd="0" presId="urn:microsoft.com/office/officeart/2005/8/layout/pList1"/>
    <dgm:cxn modelId="{62545BED-BD1B-A14B-8EAE-ABAC430A98F4}" type="presParOf" srcId="{99966348-37B4-3342-96B4-2C18111A5284}" destId="{5D24A87F-6067-6845-B5AF-FC9B8EC3C02C}" srcOrd="0" destOrd="0" presId="urn:microsoft.com/office/officeart/2005/8/layout/pList1"/>
    <dgm:cxn modelId="{9354EA30-B75B-E449-A1F2-4A5D18C1D3CF}" type="presParOf" srcId="{5D24A87F-6067-6845-B5AF-FC9B8EC3C02C}" destId="{2D617E36-1BBD-D34D-B979-12A7717BD149}" srcOrd="0" destOrd="0" presId="urn:microsoft.com/office/officeart/2005/8/layout/pList1"/>
    <dgm:cxn modelId="{0372D7F0-E34B-7245-BC12-5455B4538063}" type="presParOf" srcId="{5D24A87F-6067-6845-B5AF-FC9B8EC3C02C}" destId="{E38307C2-991C-5948-A85C-5ED13955806B}" srcOrd="1" destOrd="0" presId="urn:microsoft.com/office/officeart/2005/8/layout/pList1"/>
    <dgm:cxn modelId="{78986A65-178E-354F-9BAD-E9F4E445D13A}" type="presParOf" srcId="{99966348-37B4-3342-96B4-2C18111A5284}" destId="{6BECAB84-2579-CA4F-BFA3-B6F6BD89C9D4}" srcOrd="1" destOrd="0" presId="urn:microsoft.com/office/officeart/2005/8/layout/pList1"/>
    <dgm:cxn modelId="{6829D987-57A8-AC44-BFEA-19BB0F48DAD2}" type="presParOf" srcId="{99966348-37B4-3342-96B4-2C18111A5284}" destId="{77393499-7D1A-484B-BFF6-0B5D4D39DC64}" srcOrd="2" destOrd="0" presId="urn:microsoft.com/office/officeart/2005/8/layout/pList1"/>
    <dgm:cxn modelId="{555B5F21-38EF-C640-948A-0D680C872B4A}" type="presParOf" srcId="{77393499-7D1A-484B-BFF6-0B5D4D39DC64}" destId="{6C0CBCFF-BFAC-624B-93B0-D9D3B6D74F6C}" srcOrd="0" destOrd="0" presId="urn:microsoft.com/office/officeart/2005/8/layout/pList1"/>
    <dgm:cxn modelId="{F2CCBBD0-F52D-4942-B3CB-84D85C76D724}" type="presParOf" srcId="{77393499-7D1A-484B-BFF6-0B5D4D39DC64}" destId="{D36FB278-B600-AE48-8F4F-2B5231A66AB9}" srcOrd="1" destOrd="0" presId="urn:microsoft.com/office/officeart/2005/8/layout/pList1"/>
    <dgm:cxn modelId="{513B9C48-FD3E-B843-8C95-3664C801F02A}" type="presParOf" srcId="{99966348-37B4-3342-96B4-2C18111A5284}" destId="{84A6FEDC-3AAD-9545-A5EA-884ABF09AD75}" srcOrd="3" destOrd="0" presId="urn:microsoft.com/office/officeart/2005/8/layout/pList1"/>
    <dgm:cxn modelId="{EDB9F6C6-15D6-544D-AF22-43FD51D41759}" type="presParOf" srcId="{99966348-37B4-3342-96B4-2C18111A5284}" destId="{674A368F-930E-9D4C-A5A4-59367678AE1E}" srcOrd="4" destOrd="0" presId="urn:microsoft.com/office/officeart/2005/8/layout/pList1"/>
    <dgm:cxn modelId="{58DDC54C-5396-BC4F-A611-C93594F59A65}" type="presParOf" srcId="{674A368F-930E-9D4C-A5A4-59367678AE1E}" destId="{295163D2-ED0A-AA4C-87E1-19EAFEA893A9}" srcOrd="0" destOrd="0" presId="urn:microsoft.com/office/officeart/2005/8/layout/pList1"/>
    <dgm:cxn modelId="{DE29DA9A-51AC-AB4C-8801-BFBE28049804}" type="presParOf" srcId="{674A368F-930E-9D4C-A5A4-59367678AE1E}" destId="{C3957A2E-BEFF-8045-9217-C7099CE71A5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ED1E30-8836-DE4B-AA31-581C6C51021C}" type="doc">
      <dgm:prSet loTypeId="urn:microsoft.com/office/officeart/2005/8/layout/chevron1" loCatId="" qsTypeId="urn:microsoft.com/office/officeart/2005/8/quickstyle/simple4" qsCatId="simple" csTypeId="urn:microsoft.com/office/officeart/2005/8/colors/colorful4" csCatId="colorful" phldr="1"/>
      <dgm:spPr/>
    </dgm:pt>
    <dgm:pt modelId="{138071A7-5726-DB4C-9C2F-62E2199CD730}">
      <dgm:prSet phldrT="[Text]"/>
      <dgm:spPr/>
      <dgm:t>
        <a:bodyPr/>
        <a:lstStyle/>
        <a:p>
          <a:r>
            <a:rPr lang="en-US" dirty="0" smtClean="0"/>
            <a:t>Large action space</a:t>
          </a:r>
          <a:endParaRPr lang="en-US" dirty="0"/>
        </a:p>
      </dgm:t>
    </dgm:pt>
    <dgm:pt modelId="{2EF0057B-680E-1948-9CFE-E3D9A5668EC5}" type="parTrans" cxnId="{1C337B2F-0D14-964E-8CC0-F9B259951BE5}">
      <dgm:prSet/>
      <dgm:spPr/>
      <dgm:t>
        <a:bodyPr/>
        <a:lstStyle/>
        <a:p>
          <a:endParaRPr lang="en-US"/>
        </a:p>
      </dgm:t>
    </dgm:pt>
    <dgm:pt modelId="{8FE7002F-0075-CB4E-B1D4-44131C082848}" type="sibTrans" cxnId="{1C337B2F-0D14-964E-8CC0-F9B259951BE5}">
      <dgm:prSet/>
      <dgm:spPr/>
      <dgm:t>
        <a:bodyPr/>
        <a:lstStyle/>
        <a:p>
          <a:endParaRPr lang="en-US"/>
        </a:p>
      </dgm:t>
    </dgm:pt>
    <dgm:pt modelId="{8DAE7156-1399-174C-B07B-902C099CDEC7}">
      <dgm:prSet phldrT="[Text]" custT="1"/>
      <dgm:spPr/>
      <dgm:t>
        <a:bodyPr/>
        <a:lstStyle/>
        <a:p>
          <a:r>
            <a:rPr lang="en-US" sz="2400" dirty="0" smtClean="0"/>
            <a:t>Combinatorial optimization problem</a:t>
          </a:r>
          <a:endParaRPr lang="en-US" sz="2400" dirty="0"/>
        </a:p>
      </dgm:t>
    </dgm:pt>
    <dgm:pt modelId="{E8552ABB-3088-9D48-A59D-F04B2035061D}" type="parTrans" cxnId="{0B495104-3971-A949-9903-0B58326B11F4}">
      <dgm:prSet/>
      <dgm:spPr/>
      <dgm:t>
        <a:bodyPr/>
        <a:lstStyle/>
        <a:p>
          <a:endParaRPr lang="en-US"/>
        </a:p>
      </dgm:t>
    </dgm:pt>
    <dgm:pt modelId="{E4474742-2496-CA40-A82F-5CCC853F71A3}" type="sibTrans" cxnId="{0B495104-3971-A949-9903-0B58326B11F4}">
      <dgm:prSet/>
      <dgm:spPr/>
      <dgm:t>
        <a:bodyPr/>
        <a:lstStyle/>
        <a:p>
          <a:endParaRPr lang="en-US"/>
        </a:p>
      </dgm:t>
    </dgm:pt>
    <dgm:pt modelId="{C6E3812E-5F87-EE46-8BFC-22692041CA9D}">
      <dgm:prSet phldrT="[Text]"/>
      <dgm:spPr/>
      <dgm:t>
        <a:bodyPr/>
        <a:lstStyle/>
        <a:p>
          <a:r>
            <a:rPr lang="en-US" dirty="0" smtClean="0"/>
            <a:t>Re-design the action</a:t>
          </a:r>
          <a:endParaRPr lang="en-US" dirty="0"/>
        </a:p>
      </dgm:t>
    </dgm:pt>
    <dgm:pt modelId="{25FC7997-8EB8-FD4F-91CE-FA2197067D6F}" type="parTrans" cxnId="{59FAEE3C-EB04-D44B-90D5-23C0CC25923D}">
      <dgm:prSet/>
      <dgm:spPr/>
      <dgm:t>
        <a:bodyPr/>
        <a:lstStyle/>
        <a:p>
          <a:endParaRPr lang="en-US"/>
        </a:p>
      </dgm:t>
    </dgm:pt>
    <dgm:pt modelId="{2F5E8163-9B1E-4E47-9F47-E7A7FC9F5F7E}" type="sibTrans" cxnId="{59FAEE3C-EB04-D44B-90D5-23C0CC25923D}">
      <dgm:prSet/>
      <dgm:spPr/>
      <dgm:t>
        <a:bodyPr/>
        <a:lstStyle/>
        <a:p>
          <a:endParaRPr lang="en-US"/>
        </a:p>
      </dgm:t>
    </dgm:pt>
    <dgm:pt modelId="{4E6870DD-0D16-E446-A66B-A0048E7ECBE1}" type="pres">
      <dgm:prSet presAssocID="{D4ED1E30-8836-DE4B-AA31-581C6C51021C}" presName="Name0" presStyleCnt="0">
        <dgm:presLayoutVars>
          <dgm:dir/>
          <dgm:animLvl val="lvl"/>
          <dgm:resizeHandles val="exact"/>
        </dgm:presLayoutVars>
      </dgm:prSet>
      <dgm:spPr/>
    </dgm:pt>
    <dgm:pt modelId="{D48CE5E3-4675-2442-AD0C-9A76DF627741}" type="pres">
      <dgm:prSet presAssocID="{8DAE7156-1399-174C-B07B-902C099CDEC7}" presName="parTxOnly" presStyleLbl="node1" presStyleIdx="0" presStyleCnt="3" custScaleX="105964" custLinFactNeighborX="-821" custLinFactNeighborY="5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7AA76-697D-3749-923B-F4B0FA9D54F3}" type="pres">
      <dgm:prSet presAssocID="{E4474742-2496-CA40-A82F-5CCC853F71A3}" presName="parTxOnlySpace" presStyleCnt="0"/>
      <dgm:spPr/>
    </dgm:pt>
    <dgm:pt modelId="{2D372E80-6257-0043-9DED-969391B6C047}" type="pres">
      <dgm:prSet presAssocID="{138071A7-5726-DB4C-9C2F-62E2199CD73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8051A-AC43-D643-8DE4-8712A80EFEC6}" type="pres">
      <dgm:prSet presAssocID="{8FE7002F-0075-CB4E-B1D4-44131C082848}" presName="parTxOnlySpace" presStyleCnt="0"/>
      <dgm:spPr/>
    </dgm:pt>
    <dgm:pt modelId="{51E12E9E-5077-344F-B6D6-DCBA417DF758}" type="pres">
      <dgm:prSet presAssocID="{C6E3812E-5F87-EE46-8BFC-22692041CA9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90E4C3-C550-F342-8D6C-71A21FBC785C}" type="presOf" srcId="{138071A7-5726-DB4C-9C2F-62E2199CD730}" destId="{2D372E80-6257-0043-9DED-969391B6C047}" srcOrd="0" destOrd="0" presId="urn:microsoft.com/office/officeart/2005/8/layout/chevron1"/>
    <dgm:cxn modelId="{D17DC0DC-7E22-274E-9345-8BB72657A181}" type="presOf" srcId="{D4ED1E30-8836-DE4B-AA31-581C6C51021C}" destId="{4E6870DD-0D16-E446-A66B-A0048E7ECBE1}" srcOrd="0" destOrd="0" presId="urn:microsoft.com/office/officeart/2005/8/layout/chevron1"/>
    <dgm:cxn modelId="{2EF203E4-9D41-C74F-AB7B-C5335738EF7B}" type="presOf" srcId="{8DAE7156-1399-174C-B07B-902C099CDEC7}" destId="{D48CE5E3-4675-2442-AD0C-9A76DF627741}" srcOrd="0" destOrd="0" presId="urn:microsoft.com/office/officeart/2005/8/layout/chevron1"/>
    <dgm:cxn modelId="{1C337B2F-0D14-964E-8CC0-F9B259951BE5}" srcId="{D4ED1E30-8836-DE4B-AA31-581C6C51021C}" destId="{138071A7-5726-DB4C-9C2F-62E2199CD730}" srcOrd="1" destOrd="0" parTransId="{2EF0057B-680E-1948-9CFE-E3D9A5668EC5}" sibTransId="{8FE7002F-0075-CB4E-B1D4-44131C082848}"/>
    <dgm:cxn modelId="{0B495104-3971-A949-9903-0B58326B11F4}" srcId="{D4ED1E30-8836-DE4B-AA31-581C6C51021C}" destId="{8DAE7156-1399-174C-B07B-902C099CDEC7}" srcOrd="0" destOrd="0" parTransId="{E8552ABB-3088-9D48-A59D-F04B2035061D}" sibTransId="{E4474742-2496-CA40-A82F-5CCC853F71A3}"/>
    <dgm:cxn modelId="{AFE51DA3-22BD-F64E-9515-4EBA959576C6}" type="presOf" srcId="{C6E3812E-5F87-EE46-8BFC-22692041CA9D}" destId="{51E12E9E-5077-344F-B6D6-DCBA417DF758}" srcOrd="0" destOrd="0" presId="urn:microsoft.com/office/officeart/2005/8/layout/chevron1"/>
    <dgm:cxn modelId="{59FAEE3C-EB04-D44B-90D5-23C0CC25923D}" srcId="{D4ED1E30-8836-DE4B-AA31-581C6C51021C}" destId="{C6E3812E-5F87-EE46-8BFC-22692041CA9D}" srcOrd="2" destOrd="0" parTransId="{25FC7997-8EB8-FD4F-91CE-FA2197067D6F}" sibTransId="{2F5E8163-9B1E-4E47-9F47-E7A7FC9F5F7E}"/>
    <dgm:cxn modelId="{51063FDC-ABA1-0649-845E-317785B3A9EB}" type="presParOf" srcId="{4E6870DD-0D16-E446-A66B-A0048E7ECBE1}" destId="{D48CE5E3-4675-2442-AD0C-9A76DF627741}" srcOrd="0" destOrd="0" presId="urn:microsoft.com/office/officeart/2005/8/layout/chevron1"/>
    <dgm:cxn modelId="{5478528F-30E2-3640-B65E-A1D5904E8F54}" type="presParOf" srcId="{4E6870DD-0D16-E446-A66B-A0048E7ECBE1}" destId="{E667AA76-697D-3749-923B-F4B0FA9D54F3}" srcOrd="1" destOrd="0" presId="urn:microsoft.com/office/officeart/2005/8/layout/chevron1"/>
    <dgm:cxn modelId="{E19EC742-CF81-BF46-84FF-59D8405F7267}" type="presParOf" srcId="{4E6870DD-0D16-E446-A66B-A0048E7ECBE1}" destId="{2D372E80-6257-0043-9DED-969391B6C047}" srcOrd="2" destOrd="0" presId="urn:microsoft.com/office/officeart/2005/8/layout/chevron1"/>
    <dgm:cxn modelId="{9292DDCB-92DE-E24F-9AF5-D369D5BE2765}" type="presParOf" srcId="{4E6870DD-0D16-E446-A66B-A0048E7ECBE1}" destId="{0D58051A-AC43-D643-8DE4-8712A80EFEC6}" srcOrd="3" destOrd="0" presId="urn:microsoft.com/office/officeart/2005/8/layout/chevron1"/>
    <dgm:cxn modelId="{3E45816B-0189-2F45-B893-3313F48BD647}" type="presParOf" srcId="{4E6870DD-0D16-E446-A66B-A0048E7ECBE1}" destId="{51E12E9E-5077-344F-B6D6-DCBA417DF75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52F4E4-A0B7-8649-809F-2E5438AE101D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F53C040C-64E0-6D4F-BB03-F994C8B2B2D0}">
      <dgm:prSet phldrT="[Text]" custT="1"/>
      <dgm:spPr/>
      <dgm:t>
        <a:bodyPr/>
        <a:lstStyle/>
        <a:p>
          <a:r>
            <a:rPr lang="en-US" sz="2400" dirty="0" smtClean="0"/>
            <a:t>Simulate interaction with the environment</a:t>
          </a:r>
          <a:endParaRPr lang="en-US" sz="2400" dirty="0"/>
        </a:p>
      </dgm:t>
    </dgm:pt>
    <dgm:pt modelId="{8F6884E1-C7C5-D541-BCDC-579C0AB5FC15}" type="parTrans" cxnId="{A36B20ED-D781-2148-B426-BD8D55C8AD39}">
      <dgm:prSet/>
      <dgm:spPr/>
      <dgm:t>
        <a:bodyPr/>
        <a:lstStyle/>
        <a:p>
          <a:endParaRPr lang="en-US"/>
        </a:p>
      </dgm:t>
    </dgm:pt>
    <dgm:pt modelId="{5D28BE93-06A9-6848-A8F4-02C3434D65A5}" type="sibTrans" cxnId="{A36B20ED-D781-2148-B426-BD8D55C8AD39}">
      <dgm:prSet/>
      <dgm:spPr/>
      <dgm:t>
        <a:bodyPr/>
        <a:lstStyle/>
        <a:p>
          <a:endParaRPr lang="en-US"/>
        </a:p>
      </dgm:t>
    </dgm:pt>
    <dgm:pt modelId="{2C5573AF-6788-D447-97AB-81275A4CBA99}">
      <dgm:prSet phldrT="[Text]"/>
      <dgm:spPr/>
      <dgm:t>
        <a:bodyPr/>
        <a:lstStyle/>
        <a:p>
          <a:r>
            <a:rPr lang="en-US" dirty="0" smtClean="0"/>
            <a:t>Difficult to collect enough traces</a:t>
          </a:r>
          <a:endParaRPr lang="en-US" dirty="0"/>
        </a:p>
      </dgm:t>
    </dgm:pt>
    <dgm:pt modelId="{EB705A0A-CADB-8E4F-9F2A-98C973E7E535}" type="parTrans" cxnId="{EE892D7F-DDB6-4641-99EC-0958866E7A46}">
      <dgm:prSet/>
      <dgm:spPr/>
      <dgm:t>
        <a:bodyPr/>
        <a:lstStyle/>
        <a:p>
          <a:endParaRPr lang="en-US"/>
        </a:p>
      </dgm:t>
    </dgm:pt>
    <dgm:pt modelId="{43352D49-14B9-2B4F-8FF3-587B2BCA0B6F}" type="sibTrans" cxnId="{EE892D7F-DDB6-4641-99EC-0958866E7A46}">
      <dgm:prSet/>
      <dgm:spPr/>
      <dgm:t>
        <a:bodyPr/>
        <a:lstStyle/>
        <a:p>
          <a:endParaRPr lang="en-US"/>
        </a:p>
      </dgm:t>
    </dgm:pt>
    <dgm:pt modelId="{6C7E085F-FE15-0441-8504-7552AC394F9B}">
      <dgm:prSet phldrT="[Text]"/>
      <dgm:spPr/>
      <dgm:t>
        <a:bodyPr/>
        <a:lstStyle/>
        <a:p>
          <a:r>
            <a:rPr lang="en-US" dirty="0" smtClean="0"/>
            <a:t>Using another NN for reward modeling</a:t>
          </a:r>
          <a:endParaRPr lang="en-US" dirty="0"/>
        </a:p>
      </dgm:t>
    </dgm:pt>
    <dgm:pt modelId="{114D9B8D-CE77-7E49-91B0-1957530E13E8}" type="parTrans" cxnId="{A87F9F25-6890-A24B-9366-A4045F721731}">
      <dgm:prSet/>
      <dgm:spPr/>
      <dgm:t>
        <a:bodyPr/>
        <a:lstStyle/>
        <a:p>
          <a:endParaRPr lang="en-US"/>
        </a:p>
      </dgm:t>
    </dgm:pt>
    <dgm:pt modelId="{5ABB6B6B-860B-A341-9A34-50923D924369}" type="sibTrans" cxnId="{A87F9F25-6890-A24B-9366-A4045F721731}">
      <dgm:prSet/>
      <dgm:spPr/>
      <dgm:t>
        <a:bodyPr/>
        <a:lstStyle/>
        <a:p>
          <a:endParaRPr lang="en-US"/>
        </a:p>
      </dgm:t>
    </dgm:pt>
    <dgm:pt modelId="{8CFE0EBD-BFF3-1847-B35C-7F0AF3A1DBC5}" type="pres">
      <dgm:prSet presAssocID="{B652F4E4-A0B7-8649-809F-2E5438AE101D}" presName="Name0" presStyleCnt="0">
        <dgm:presLayoutVars>
          <dgm:dir/>
          <dgm:animLvl val="lvl"/>
          <dgm:resizeHandles val="exact"/>
        </dgm:presLayoutVars>
      </dgm:prSet>
      <dgm:spPr/>
    </dgm:pt>
    <dgm:pt modelId="{0616622F-77D9-2945-A981-9382FA6EDB2B}" type="pres">
      <dgm:prSet presAssocID="{F53C040C-64E0-6D4F-BB03-F994C8B2B2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E06C7-2716-EB4D-B2D5-66DA5D2337A9}" type="pres">
      <dgm:prSet presAssocID="{5D28BE93-06A9-6848-A8F4-02C3434D65A5}" presName="parTxOnlySpace" presStyleCnt="0"/>
      <dgm:spPr/>
    </dgm:pt>
    <dgm:pt modelId="{6052A684-ADB2-5A43-ABA1-1B23CC8E7AF6}" type="pres">
      <dgm:prSet presAssocID="{2C5573AF-6788-D447-97AB-81275A4CBA9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754FC-ECB5-DF4A-B100-0732648E1134}" type="pres">
      <dgm:prSet presAssocID="{43352D49-14B9-2B4F-8FF3-587B2BCA0B6F}" presName="parTxOnlySpace" presStyleCnt="0"/>
      <dgm:spPr/>
    </dgm:pt>
    <dgm:pt modelId="{14197D18-152F-2B49-814F-7B3BF059FE6B}" type="pres">
      <dgm:prSet presAssocID="{6C7E085F-FE15-0441-8504-7552AC394F9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7E58B1-FE0D-D046-9D1E-B21A2FA1DD4F}" type="presOf" srcId="{6C7E085F-FE15-0441-8504-7552AC394F9B}" destId="{14197D18-152F-2B49-814F-7B3BF059FE6B}" srcOrd="0" destOrd="0" presId="urn:microsoft.com/office/officeart/2005/8/layout/chevron1"/>
    <dgm:cxn modelId="{C89D626C-227D-8A47-9525-5E4AD7C507EE}" type="presOf" srcId="{2C5573AF-6788-D447-97AB-81275A4CBA99}" destId="{6052A684-ADB2-5A43-ABA1-1B23CC8E7AF6}" srcOrd="0" destOrd="0" presId="urn:microsoft.com/office/officeart/2005/8/layout/chevron1"/>
    <dgm:cxn modelId="{A87F9F25-6890-A24B-9366-A4045F721731}" srcId="{B652F4E4-A0B7-8649-809F-2E5438AE101D}" destId="{6C7E085F-FE15-0441-8504-7552AC394F9B}" srcOrd="2" destOrd="0" parTransId="{114D9B8D-CE77-7E49-91B0-1957530E13E8}" sibTransId="{5ABB6B6B-860B-A341-9A34-50923D924369}"/>
    <dgm:cxn modelId="{A36B20ED-D781-2148-B426-BD8D55C8AD39}" srcId="{B652F4E4-A0B7-8649-809F-2E5438AE101D}" destId="{F53C040C-64E0-6D4F-BB03-F994C8B2B2D0}" srcOrd="0" destOrd="0" parTransId="{8F6884E1-C7C5-D541-BCDC-579C0AB5FC15}" sibTransId="{5D28BE93-06A9-6848-A8F4-02C3434D65A5}"/>
    <dgm:cxn modelId="{4E29B7A8-6DAE-E345-88CE-38DF00DFE782}" type="presOf" srcId="{B652F4E4-A0B7-8649-809F-2E5438AE101D}" destId="{8CFE0EBD-BFF3-1847-B35C-7F0AF3A1DBC5}" srcOrd="0" destOrd="0" presId="urn:microsoft.com/office/officeart/2005/8/layout/chevron1"/>
    <dgm:cxn modelId="{02C7106B-9674-5343-AC16-A2721AB08101}" type="presOf" srcId="{F53C040C-64E0-6D4F-BB03-F994C8B2B2D0}" destId="{0616622F-77D9-2945-A981-9382FA6EDB2B}" srcOrd="0" destOrd="0" presId="urn:microsoft.com/office/officeart/2005/8/layout/chevron1"/>
    <dgm:cxn modelId="{EE892D7F-DDB6-4641-99EC-0958866E7A46}" srcId="{B652F4E4-A0B7-8649-809F-2E5438AE101D}" destId="{2C5573AF-6788-D447-97AB-81275A4CBA99}" srcOrd="1" destOrd="0" parTransId="{EB705A0A-CADB-8E4F-9F2A-98C973E7E535}" sibTransId="{43352D49-14B9-2B4F-8FF3-587B2BCA0B6F}"/>
    <dgm:cxn modelId="{FA89DEA3-AF70-724C-AE5D-1B40AE128430}" type="presParOf" srcId="{8CFE0EBD-BFF3-1847-B35C-7F0AF3A1DBC5}" destId="{0616622F-77D9-2945-A981-9382FA6EDB2B}" srcOrd="0" destOrd="0" presId="urn:microsoft.com/office/officeart/2005/8/layout/chevron1"/>
    <dgm:cxn modelId="{FF070F65-F432-B941-A38E-20329D73BE99}" type="presParOf" srcId="{8CFE0EBD-BFF3-1847-B35C-7F0AF3A1DBC5}" destId="{DFAE06C7-2716-EB4D-B2D5-66DA5D2337A9}" srcOrd="1" destOrd="0" presId="urn:microsoft.com/office/officeart/2005/8/layout/chevron1"/>
    <dgm:cxn modelId="{DC54889F-597F-7541-9C9E-5AC90601C84A}" type="presParOf" srcId="{8CFE0EBD-BFF3-1847-B35C-7F0AF3A1DBC5}" destId="{6052A684-ADB2-5A43-ABA1-1B23CC8E7AF6}" srcOrd="2" destOrd="0" presId="urn:microsoft.com/office/officeart/2005/8/layout/chevron1"/>
    <dgm:cxn modelId="{5AFEF87E-4CC8-0744-9947-473829482CF8}" type="presParOf" srcId="{8CFE0EBD-BFF3-1847-B35C-7F0AF3A1DBC5}" destId="{D1F754FC-ECB5-DF4A-B100-0732648E1134}" srcOrd="3" destOrd="0" presId="urn:microsoft.com/office/officeart/2005/8/layout/chevron1"/>
    <dgm:cxn modelId="{F55B0DC6-483A-414B-9AA2-6D415D92B711}" type="presParOf" srcId="{8CFE0EBD-BFF3-1847-B35C-7F0AF3A1DBC5}" destId="{14197D18-152F-2B49-814F-7B3BF059FE6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E01BB4-0522-4943-B216-B56E841717C1}" type="doc">
      <dgm:prSet loTypeId="urn:microsoft.com/office/officeart/2005/8/layout/defaul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AA3B18-9932-424E-AD61-A39E20E165F3}">
      <dgm:prSet phldrT="[Text]" custT="1"/>
      <dgm:spPr/>
      <dgm:t>
        <a:bodyPr/>
        <a:lstStyle/>
        <a:p>
          <a:r>
            <a:rPr lang="en-US" sz="2400" dirty="0" smtClean="0"/>
            <a:t>the ML models trained by the jobs</a:t>
          </a:r>
          <a:endParaRPr lang="en-US" sz="2400" dirty="0"/>
        </a:p>
      </dgm:t>
    </dgm:pt>
    <dgm:pt modelId="{9EAAE98E-22C2-CE4A-A73D-36B4F9D96ED9}" type="parTrans" cxnId="{F9675256-8B16-8A42-A51B-65239765C186}">
      <dgm:prSet/>
      <dgm:spPr/>
      <dgm:t>
        <a:bodyPr/>
        <a:lstStyle/>
        <a:p>
          <a:endParaRPr lang="en-US"/>
        </a:p>
      </dgm:t>
    </dgm:pt>
    <dgm:pt modelId="{C09C6E5E-FF0A-7D4D-8B99-18541FCD9D95}" type="sibTrans" cxnId="{F9675256-8B16-8A42-A51B-65239765C186}">
      <dgm:prSet/>
      <dgm:spPr/>
      <dgm:t>
        <a:bodyPr/>
        <a:lstStyle/>
        <a:p>
          <a:endParaRPr lang="en-US"/>
        </a:p>
      </dgm:t>
    </dgm:pt>
    <dgm:pt modelId="{780D0F79-E8FE-924E-83CF-3AFA57E13214}">
      <dgm:prSet phldrT="[Text]" custT="1"/>
      <dgm:spPr/>
      <dgm:t>
        <a:bodyPr/>
        <a:lstStyle/>
        <a:p>
          <a:r>
            <a:rPr lang="en-US" sz="2400" dirty="0" smtClean="0"/>
            <a:t>worker/parameter server resource demands of the jobs</a:t>
          </a:r>
          <a:endParaRPr lang="en-US" sz="2400" dirty="0"/>
        </a:p>
      </dgm:t>
    </dgm:pt>
    <dgm:pt modelId="{A160A74F-D9E2-8C44-BFA1-C8C42999E166}" type="parTrans" cxnId="{E0DB6807-5020-A243-90B8-A768729CB9CD}">
      <dgm:prSet/>
      <dgm:spPr/>
      <dgm:t>
        <a:bodyPr/>
        <a:lstStyle/>
        <a:p>
          <a:endParaRPr lang="en-US"/>
        </a:p>
      </dgm:t>
    </dgm:pt>
    <dgm:pt modelId="{AC649876-CE71-7844-8D40-2DB462734A31}" type="sibTrans" cxnId="{E0DB6807-5020-A243-90B8-A768729CB9CD}">
      <dgm:prSet/>
      <dgm:spPr/>
      <dgm:t>
        <a:bodyPr/>
        <a:lstStyle/>
        <a:p>
          <a:endParaRPr lang="en-US"/>
        </a:p>
      </dgm:t>
    </dgm:pt>
    <dgm:pt modelId="{44DC4CE3-F95D-E14C-8F4E-A31CA282E2B5}">
      <dgm:prSet phldrT="[Text]" custT="1"/>
      <dgm:spPr/>
      <dgm:t>
        <a:bodyPr/>
        <a:lstStyle/>
        <a:p>
          <a:r>
            <a:rPr lang="en-US" sz="2400" dirty="0" smtClean="0"/>
            <a:t>available amount of resources on the servers</a:t>
          </a:r>
          <a:endParaRPr lang="en-US" sz="2400" dirty="0"/>
        </a:p>
      </dgm:t>
    </dgm:pt>
    <dgm:pt modelId="{DF4BBCDC-F26F-A849-B990-DE8238540E9F}" type="parTrans" cxnId="{2EC978FD-502F-9F46-B196-3B1D6B1CFF4B}">
      <dgm:prSet/>
      <dgm:spPr/>
      <dgm:t>
        <a:bodyPr/>
        <a:lstStyle/>
        <a:p>
          <a:endParaRPr lang="en-US"/>
        </a:p>
      </dgm:t>
    </dgm:pt>
    <dgm:pt modelId="{AE9697B0-5104-4A4F-8FC1-38BD50A6F0BC}" type="sibTrans" cxnId="{2EC978FD-502F-9F46-B196-3B1D6B1CFF4B}">
      <dgm:prSet/>
      <dgm:spPr/>
      <dgm:t>
        <a:bodyPr/>
        <a:lstStyle/>
        <a:p>
          <a:endParaRPr lang="en-US"/>
        </a:p>
      </dgm:t>
    </dgm:pt>
    <dgm:pt modelId="{DC30204D-D44E-4FCA-A0C5-4CDB6DB8BC7F}">
      <dgm:prSet phldrT="[Text]" custT="1"/>
      <dgm:spPr/>
      <dgm:t>
        <a:bodyPr/>
        <a:lstStyle/>
        <a:p>
          <a:r>
            <a:rPr lang="en-US" sz="2400" smtClean="0"/>
            <a:t>the placement of concurrent jobs on the servers</a:t>
          </a:r>
          <a:endParaRPr lang="en-US" sz="2400" dirty="0"/>
        </a:p>
      </dgm:t>
    </dgm:pt>
    <dgm:pt modelId="{A0B66FD3-8828-4AF1-BE3C-551F858F616B}" type="parTrans" cxnId="{5755D007-4725-4D68-B9C5-A479FFA6C688}">
      <dgm:prSet/>
      <dgm:spPr/>
      <dgm:t>
        <a:bodyPr/>
        <a:lstStyle/>
        <a:p>
          <a:endParaRPr lang="en-US"/>
        </a:p>
      </dgm:t>
    </dgm:pt>
    <dgm:pt modelId="{815E3D6D-DB83-4177-BA3A-563872B8414C}" type="sibTrans" cxnId="{5755D007-4725-4D68-B9C5-A479FFA6C688}">
      <dgm:prSet/>
      <dgm:spPr/>
      <dgm:t>
        <a:bodyPr/>
        <a:lstStyle/>
        <a:p>
          <a:endParaRPr lang="en-US"/>
        </a:p>
      </dgm:t>
    </dgm:pt>
    <dgm:pt modelId="{BAA5B56A-614F-4B2A-A13C-84EF35C12A70}">
      <dgm:prSet phldrT="[Text]" custT="1"/>
      <dgm:spPr/>
      <dgm:t>
        <a:bodyPr/>
        <a:lstStyle/>
        <a:p>
          <a:r>
            <a:rPr lang="en-US" sz="2400" dirty="0" smtClean="0"/>
            <a:t>the number of workers/parameter servers allocated</a:t>
          </a:r>
          <a:endParaRPr lang="en-US" sz="2400" dirty="0"/>
        </a:p>
      </dgm:t>
    </dgm:pt>
    <dgm:pt modelId="{C954D586-9641-4505-88FE-05A3B390F10B}" type="parTrans" cxnId="{0E236DA7-C072-4461-BB00-B1331C822129}">
      <dgm:prSet/>
      <dgm:spPr/>
      <dgm:t>
        <a:bodyPr/>
        <a:lstStyle/>
        <a:p>
          <a:endParaRPr lang="en-US"/>
        </a:p>
      </dgm:t>
    </dgm:pt>
    <dgm:pt modelId="{A93D67F9-6A73-4BF0-9A62-D4AE4FD9DCCC}" type="sibTrans" cxnId="{0E236DA7-C072-4461-BB00-B1331C822129}">
      <dgm:prSet/>
      <dgm:spPr/>
      <dgm:t>
        <a:bodyPr/>
        <a:lstStyle/>
        <a:p>
          <a:endParaRPr lang="en-US"/>
        </a:p>
      </dgm:t>
    </dgm:pt>
    <dgm:pt modelId="{FA46B913-E04C-FF47-8A40-9F01FAA93DC8}" type="pres">
      <dgm:prSet presAssocID="{04E01BB4-0522-4943-B216-B56E841717C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32BD0E-CF66-A44F-8A0C-DB096AC5B019}" type="pres">
      <dgm:prSet presAssocID="{B1AA3B18-9932-424E-AD61-A39E20E165F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0B0C5-9968-0B48-8BCD-8DCA5B80CE71}" type="pres">
      <dgm:prSet presAssocID="{C09C6E5E-FF0A-7D4D-8B99-18541FCD9D95}" presName="sibTrans" presStyleCnt="0"/>
      <dgm:spPr/>
    </dgm:pt>
    <dgm:pt modelId="{A62E20CE-82C4-B546-8C60-3FB017A15416}" type="pres">
      <dgm:prSet presAssocID="{780D0F79-E8FE-924E-83CF-3AFA57E13214}" presName="node" presStyleLbl="node1" presStyleIdx="1" presStyleCnt="5" custScaleX="1044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FABD3-2017-BB43-99DF-01BF07F44002}" type="pres">
      <dgm:prSet presAssocID="{AC649876-CE71-7844-8D40-2DB462734A31}" presName="sibTrans" presStyleCnt="0"/>
      <dgm:spPr/>
    </dgm:pt>
    <dgm:pt modelId="{9A9BE714-117D-A145-85BB-FA608478B6B7}" type="pres">
      <dgm:prSet presAssocID="{44DC4CE3-F95D-E14C-8F4E-A31CA282E2B5}" presName="node" presStyleLbl="node1" presStyleIdx="2" presStyleCnt="5" custScaleX="1076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25987-860F-4F42-BFAC-05F1DAF2ABCE}" type="pres">
      <dgm:prSet presAssocID="{AE9697B0-5104-4A4F-8FC1-38BD50A6F0BC}" presName="sibTrans" presStyleCnt="0"/>
      <dgm:spPr/>
    </dgm:pt>
    <dgm:pt modelId="{E30605CF-73F4-4E7A-AA0D-DA4EF98E20BE}" type="pres">
      <dgm:prSet presAssocID="{BAA5B56A-614F-4B2A-A13C-84EF35C12A70}" presName="node" presStyleLbl="node1" presStyleIdx="3" presStyleCnt="5" custScaleX="1076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698E2-C739-42C0-8641-53080C049BBB}" type="pres">
      <dgm:prSet presAssocID="{A93D67F9-6A73-4BF0-9A62-D4AE4FD9DCCC}" presName="sibTrans" presStyleCnt="0"/>
      <dgm:spPr/>
    </dgm:pt>
    <dgm:pt modelId="{A40EDA7C-FBBD-4C7F-ADAD-6AE2C78600E6}" type="pres">
      <dgm:prSet presAssocID="{DC30204D-D44E-4FCA-A0C5-4CDB6DB8BC7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DB6807-5020-A243-90B8-A768729CB9CD}" srcId="{04E01BB4-0522-4943-B216-B56E841717C1}" destId="{780D0F79-E8FE-924E-83CF-3AFA57E13214}" srcOrd="1" destOrd="0" parTransId="{A160A74F-D9E2-8C44-BFA1-C8C42999E166}" sibTransId="{AC649876-CE71-7844-8D40-2DB462734A31}"/>
    <dgm:cxn modelId="{1DD69ED2-B16A-4F0C-8023-B534B580931B}" type="presOf" srcId="{DC30204D-D44E-4FCA-A0C5-4CDB6DB8BC7F}" destId="{A40EDA7C-FBBD-4C7F-ADAD-6AE2C78600E6}" srcOrd="0" destOrd="0" presId="urn:microsoft.com/office/officeart/2005/8/layout/default"/>
    <dgm:cxn modelId="{A16F86A9-16A7-0B42-B92D-31B1CA44A4B1}" type="presOf" srcId="{780D0F79-E8FE-924E-83CF-3AFA57E13214}" destId="{A62E20CE-82C4-B546-8C60-3FB017A15416}" srcOrd="0" destOrd="0" presId="urn:microsoft.com/office/officeart/2005/8/layout/default"/>
    <dgm:cxn modelId="{06FEAC1A-B9D8-4449-879B-FE207F7B67AD}" type="presOf" srcId="{B1AA3B18-9932-424E-AD61-A39E20E165F3}" destId="{BF32BD0E-CF66-A44F-8A0C-DB096AC5B019}" srcOrd="0" destOrd="0" presId="urn:microsoft.com/office/officeart/2005/8/layout/default"/>
    <dgm:cxn modelId="{5755D007-4725-4D68-B9C5-A479FFA6C688}" srcId="{04E01BB4-0522-4943-B216-B56E841717C1}" destId="{DC30204D-D44E-4FCA-A0C5-4CDB6DB8BC7F}" srcOrd="4" destOrd="0" parTransId="{A0B66FD3-8828-4AF1-BE3C-551F858F616B}" sibTransId="{815E3D6D-DB83-4177-BA3A-563872B8414C}"/>
    <dgm:cxn modelId="{2EC978FD-502F-9F46-B196-3B1D6B1CFF4B}" srcId="{04E01BB4-0522-4943-B216-B56E841717C1}" destId="{44DC4CE3-F95D-E14C-8F4E-A31CA282E2B5}" srcOrd="2" destOrd="0" parTransId="{DF4BBCDC-F26F-A849-B990-DE8238540E9F}" sibTransId="{AE9697B0-5104-4A4F-8FC1-38BD50A6F0BC}"/>
    <dgm:cxn modelId="{F9675256-8B16-8A42-A51B-65239765C186}" srcId="{04E01BB4-0522-4943-B216-B56E841717C1}" destId="{B1AA3B18-9932-424E-AD61-A39E20E165F3}" srcOrd="0" destOrd="0" parTransId="{9EAAE98E-22C2-CE4A-A73D-36B4F9D96ED9}" sibTransId="{C09C6E5E-FF0A-7D4D-8B99-18541FCD9D95}"/>
    <dgm:cxn modelId="{0E236DA7-C072-4461-BB00-B1331C822129}" srcId="{04E01BB4-0522-4943-B216-B56E841717C1}" destId="{BAA5B56A-614F-4B2A-A13C-84EF35C12A70}" srcOrd="3" destOrd="0" parTransId="{C954D586-9641-4505-88FE-05A3B390F10B}" sibTransId="{A93D67F9-6A73-4BF0-9A62-D4AE4FD9DCCC}"/>
    <dgm:cxn modelId="{F384B4D7-236B-CF4B-BC3A-F875A1F54200}" type="presOf" srcId="{44DC4CE3-F95D-E14C-8F4E-A31CA282E2B5}" destId="{9A9BE714-117D-A145-85BB-FA608478B6B7}" srcOrd="0" destOrd="0" presId="urn:microsoft.com/office/officeart/2005/8/layout/default"/>
    <dgm:cxn modelId="{53434FF4-3CCD-4E66-99F4-9FB0B6364D55}" type="presOf" srcId="{BAA5B56A-614F-4B2A-A13C-84EF35C12A70}" destId="{E30605CF-73F4-4E7A-AA0D-DA4EF98E20BE}" srcOrd="0" destOrd="0" presId="urn:microsoft.com/office/officeart/2005/8/layout/default"/>
    <dgm:cxn modelId="{48697AB5-1483-F64D-9CB1-423D86B073F7}" type="presOf" srcId="{04E01BB4-0522-4943-B216-B56E841717C1}" destId="{FA46B913-E04C-FF47-8A40-9F01FAA93DC8}" srcOrd="0" destOrd="0" presId="urn:microsoft.com/office/officeart/2005/8/layout/default"/>
    <dgm:cxn modelId="{7A7948BB-D579-D148-97AF-571C5541B22F}" type="presParOf" srcId="{FA46B913-E04C-FF47-8A40-9F01FAA93DC8}" destId="{BF32BD0E-CF66-A44F-8A0C-DB096AC5B019}" srcOrd="0" destOrd="0" presId="urn:microsoft.com/office/officeart/2005/8/layout/default"/>
    <dgm:cxn modelId="{B55B4A1D-4EE2-6E41-B322-38B6F0C80442}" type="presParOf" srcId="{FA46B913-E04C-FF47-8A40-9F01FAA93DC8}" destId="{3810B0C5-9968-0B48-8BCD-8DCA5B80CE71}" srcOrd="1" destOrd="0" presId="urn:microsoft.com/office/officeart/2005/8/layout/default"/>
    <dgm:cxn modelId="{AA1C89B6-1EAB-DB40-BFB4-7CD204CDF974}" type="presParOf" srcId="{FA46B913-E04C-FF47-8A40-9F01FAA93DC8}" destId="{A62E20CE-82C4-B546-8C60-3FB017A15416}" srcOrd="2" destOrd="0" presId="urn:microsoft.com/office/officeart/2005/8/layout/default"/>
    <dgm:cxn modelId="{508CF809-409D-E240-AE1C-3E02E72C5B44}" type="presParOf" srcId="{FA46B913-E04C-FF47-8A40-9F01FAA93DC8}" destId="{242FABD3-2017-BB43-99DF-01BF07F44002}" srcOrd="3" destOrd="0" presId="urn:microsoft.com/office/officeart/2005/8/layout/default"/>
    <dgm:cxn modelId="{B02EB778-E577-1D4F-A0E7-7CDBF294AC05}" type="presParOf" srcId="{FA46B913-E04C-FF47-8A40-9F01FAA93DC8}" destId="{9A9BE714-117D-A145-85BB-FA608478B6B7}" srcOrd="4" destOrd="0" presId="urn:microsoft.com/office/officeart/2005/8/layout/default"/>
    <dgm:cxn modelId="{578FB21D-0311-473A-B2B4-62F4A1FE3CDA}" type="presParOf" srcId="{FA46B913-E04C-FF47-8A40-9F01FAA93DC8}" destId="{57D25987-860F-4F42-BFAC-05F1DAF2ABCE}" srcOrd="5" destOrd="0" presId="urn:microsoft.com/office/officeart/2005/8/layout/default"/>
    <dgm:cxn modelId="{698DC991-4B44-4DBB-8C8F-6A0CA39DFBDD}" type="presParOf" srcId="{FA46B913-E04C-FF47-8A40-9F01FAA93DC8}" destId="{E30605CF-73F4-4E7A-AA0D-DA4EF98E20BE}" srcOrd="6" destOrd="0" presId="urn:microsoft.com/office/officeart/2005/8/layout/default"/>
    <dgm:cxn modelId="{94CDED29-A4DB-4D8E-B02E-FB334005AA80}" type="presParOf" srcId="{FA46B913-E04C-FF47-8A40-9F01FAA93DC8}" destId="{6CB698E2-C739-42C0-8641-53080C049BBB}" srcOrd="7" destOrd="0" presId="urn:microsoft.com/office/officeart/2005/8/layout/default"/>
    <dgm:cxn modelId="{D2618668-F5C8-4CA5-96AD-1FF993B99A39}" type="presParOf" srcId="{FA46B913-E04C-FF47-8A40-9F01FAA93DC8}" destId="{A40EDA7C-FBBD-4C7F-ADAD-6AE2C78600E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476A87-4979-BF4F-8C80-9BA3CC1648A3}" type="doc">
      <dgm:prSet loTypeId="urn:microsoft.com/office/officeart/2005/8/layout/lis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19AE05D-6225-B043-848D-369885A30892}">
      <dgm:prSet phldrT="[Text]" custT="1"/>
      <dgm:spPr/>
      <dgm:t>
        <a:bodyPr/>
        <a:lstStyle/>
        <a:p>
          <a:r>
            <a:rPr lang="en-US" sz="2400" smtClean="0"/>
            <a:t>Load Balancing (LB)</a:t>
          </a:r>
          <a:endParaRPr lang="en-US" sz="2400"/>
        </a:p>
      </dgm:t>
    </dgm:pt>
    <dgm:pt modelId="{5DC9BD29-E2F2-1C42-AD02-1A812C0B0B9E}" type="parTrans" cxnId="{7FD7B635-C66D-434D-96DE-189768177ABA}">
      <dgm:prSet/>
      <dgm:spPr/>
      <dgm:t>
        <a:bodyPr/>
        <a:lstStyle/>
        <a:p>
          <a:endParaRPr lang="en-US"/>
        </a:p>
      </dgm:t>
    </dgm:pt>
    <dgm:pt modelId="{F4B3D8C6-FFDF-F443-B800-8380FCCF84B3}" type="sibTrans" cxnId="{7FD7B635-C66D-434D-96DE-189768177ABA}">
      <dgm:prSet/>
      <dgm:spPr/>
      <dgm:t>
        <a:bodyPr/>
        <a:lstStyle/>
        <a:p>
          <a:endParaRPr lang="en-US"/>
        </a:p>
      </dgm:t>
    </dgm:pt>
    <dgm:pt modelId="{744AE914-1084-DE46-B7F1-2A3BD1A30A39}">
      <dgm:prSet phldrT="[Text]" custT="1"/>
      <dgm:spPr/>
      <dgm:t>
        <a:bodyPr/>
        <a:lstStyle/>
        <a:p>
          <a:r>
            <a:rPr lang="en-US" sz="2400" dirty="0" smtClean="0"/>
            <a:t>Tetris</a:t>
          </a:r>
          <a:endParaRPr lang="en-US" sz="2400" dirty="0"/>
        </a:p>
      </dgm:t>
    </dgm:pt>
    <dgm:pt modelId="{DFAF03C6-DEDD-5849-B537-FF5FD3D9C2EB}" type="parTrans" cxnId="{056C1675-07D9-EF48-B6E7-0D9A62B2CAF7}">
      <dgm:prSet/>
      <dgm:spPr/>
      <dgm:t>
        <a:bodyPr/>
        <a:lstStyle/>
        <a:p>
          <a:endParaRPr lang="en-US"/>
        </a:p>
      </dgm:t>
    </dgm:pt>
    <dgm:pt modelId="{C0C22B02-BA8D-C040-B087-C48395400599}" type="sibTrans" cxnId="{056C1675-07D9-EF48-B6E7-0D9A62B2CAF7}">
      <dgm:prSet/>
      <dgm:spPr/>
      <dgm:t>
        <a:bodyPr/>
        <a:lstStyle/>
        <a:p>
          <a:endParaRPr lang="en-US"/>
        </a:p>
      </dgm:t>
    </dgm:pt>
    <dgm:pt modelId="{D485D6A4-25EC-EA48-BE1C-F9A42FC8BB5F}">
      <dgm:prSet phldrT="[Text]" custT="1"/>
      <dgm:spPr/>
      <dgm:t>
        <a:bodyPr/>
        <a:lstStyle/>
        <a:p>
          <a:r>
            <a:rPr lang="en-US" sz="2400" dirty="0" smtClean="0"/>
            <a:t>Least Interference First (LIF-Line, LIF-Quad)</a:t>
          </a:r>
          <a:endParaRPr lang="en-US" sz="2400" dirty="0"/>
        </a:p>
      </dgm:t>
    </dgm:pt>
    <dgm:pt modelId="{C1159201-4ACA-854F-B95F-6130B118B18B}" type="parTrans" cxnId="{C3CE6091-7BE9-5B43-9B76-31F5909216E4}">
      <dgm:prSet/>
      <dgm:spPr/>
      <dgm:t>
        <a:bodyPr/>
        <a:lstStyle/>
        <a:p>
          <a:endParaRPr lang="en-US"/>
        </a:p>
      </dgm:t>
    </dgm:pt>
    <dgm:pt modelId="{E2F87B49-E30D-1541-B0ED-4A14D86738B8}" type="sibTrans" cxnId="{C3CE6091-7BE9-5B43-9B76-31F5909216E4}">
      <dgm:prSet/>
      <dgm:spPr/>
      <dgm:t>
        <a:bodyPr/>
        <a:lstStyle/>
        <a:p>
          <a:endParaRPr lang="en-US"/>
        </a:p>
      </dgm:t>
    </dgm:pt>
    <dgm:pt modelId="{6E4B977E-FCB0-C647-9F0A-834EDB505040}">
      <dgm:prSet custT="1"/>
      <dgm:spPr/>
      <dgm:t>
        <a:bodyPr/>
        <a:lstStyle/>
        <a:p>
          <a:r>
            <a:rPr lang="en-US" sz="2400" dirty="0" smtClean="0"/>
            <a:t>Assign worker/parameter server to the server with the least load</a:t>
          </a:r>
          <a:endParaRPr lang="en-US" sz="2400" dirty="0"/>
        </a:p>
      </dgm:t>
    </dgm:pt>
    <dgm:pt modelId="{3009F47A-47A9-5643-8E63-61BE5716158C}" type="parTrans" cxnId="{6525E774-737D-AC48-B64C-58ACE53C508B}">
      <dgm:prSet/>
      <dgm:spPr/>
      <dgm:t>
        <a:bodyPr/>
        <a:lstStyle/>
        <a:p>
          <a:endParaRPr lang="en-US"/>
        </a:p>
      </dgm:t>
    </dgm:pt>
    <dgm:pt modelId="{400B34D2-07D7-9F46-810E-D77098A9067F}" type="sibTrans" cxnId="{6525E774-737D-AC48-B64C-58ACE53C508B}">
      <dgm:prSet/>
      <dgm:spPr/>
      <dgm:t>
        <a:bodyPr/>
        <a:lstStyle/>
        <a:p>
          <a:endParaRPr lang="en-US"/>
        </a:p>
      </dgm:t>
    </dgm:pt>
    <dgm:pt modelId="{F64FB660-87D8-BB48-B33A-619EF32116D5}">
      <dgm:prSet custT="1"/>
      <dgm:spPr/>
      <dgm:t>
        <a:bodyPr/>
        <a:lstStyle/>
        <a:p>
          <a:r>
            <a:rPr lang="en-US" sz="2400" dirty="0" smtClean="0"/>
            <a:t>Multi-resource bin packing to avoid resource fragmentation</a:t>
          </a:r>
          <a:endParaRPr lang="en-US" sz="2400" dirty="0"/>
        </a:p>
      </dgm:t>
    </dgm:pt>
    <dgm:pt modelId="{7812F272-3D46-9F4F-9905-334D6E239369}" type="parTrans" cxnId="{890310FB-8CE4-FA48-A1BB-D0854563BC44}">
      <dgm:prSet/>
      <dgm:spPr/>
      <dgm:t>
        <a:bodyPr/>
        <a:lstStyle/>
        <a:p>
          <a:endParaRPr lang="en-US"/>
        </a:p>
      </dgm:t>
    </dgm:pt>
    <dgm:pt modelId="{5D990700-C049-C74E-90E2-211F77B890FE}" type="sibTrans" cxnId="{890310FB-8CE4-FA48-A1BB-D0854563BC44}">
      <dgm:prSet/>
      <dgm:spPr/>
      <dgm:t>
        <a:bodyPr/>
        <a:lstStyle/>
        <a:p>
          <a:endParaRPr lang="en-US"/>
        </a:p>
      </dgm:t>
    </dgm:pt>
    <dgm:pt modelId="{4011673D-A1A5-EC45-9974-80429D017290}">
      <dgm:prSet custT="1"/>
      <dgm:spPr/>
      <dgm:t>
        <a:bodyPr/>
        <a:lstStyle/>
        <a:p>
          <a:r>
            <a:rPr lang="en-US" sz="2400" dirty="0" smtClean="0"/>
            <a:t>Build a linear or non-linear interference model</a:t>
          </a:r>
          <a:endParaRPr lang="en-US" sz="2400" dirty="0"/>
        </a:p>
      </dgm:t>
    </dgm:pt>
    <dgm:pt modelId="{2E4B144C-24F6-D645-812C-48082EA8BFB5}" type="parTrans" cxnId="{EFD2E5DC-9A46-6447-B235-462CCD0CCEC4}">
      <dgm:prSet/>
      <dgm:spPr/>
      <dgm:t>
        <a:bodyPr/>
        <a:lstStyle/>
        <a:p>
          <a:endParaRPr lang="en-US"/>
        </a:p>
      </dgm:t>
    </dgm:pt>
    <dgm:pt modelId="{E5BC0AE5-F7E2-0349-BD07-13FD37623F46}" type="sibTrans" cxnId="{EFD2E5DC-9A46-6447-B235-462CCD0CCEC4}">
      <dgm:prSet/>
      <dgm:spPr/>
      <dgm:t>
        <a:bodyPr/>
        <a:lstStyle/>
        <a:p>
          <a:endParaRPr lang="en-US"/>
        </a:p>
      </dgm:t>
    </dgm:pt>
    <dgm:pt modelId="{1BA97ECB-488C-2443-B000-019C58090B21}">
      <dgm:prSet custT="1"/>
      <dgm:spPr/>
      <dgm:t>
        <a:bodyPr/>
        <a:lstStyle/>
        <a:p>
          <a:r>
            <a:rPr lang="en-US" sz="2400" dirty="0" smtClean="0"/>
            <a:t>Task slowdown is a function of CPU and bandwidth usage</a:t>
          </a:r>
          <a:endParaRPr lang="en-US" sz="2400" dirty="0"/>
        </a:p>
      </dgm:t>
    </dgm:pt>
    <dgm:pt modelId="{8325D49E-F4F5-4B40-9DF3-CB25ECD1CAD3}" type="parTrans" cxnId="{8D5B50B3-4B62-234E-9B44-91449B53247B}">
      <dgm:prSet/>
      <dgm:spPr/>
      <dgm:t>
        <a:bodyPr/>
        <a:lstStyle/>
        <a:p>
          <a:endParaRPr lang="en-US"/>
        </a:p>
      </dgm:t>
    </dgm:pt>
    <dgm:pt modelId="{AA2B01CB-5E2C-7842-A5B4-000CFA675DFE}" type="sibTrans" cxnId="{8D5B50B3-4B62-234E-9B44-91449B53247B}">
      <dgm:prSet/>
      <dgm:spPr/>
      <dgm:t>
        <a:bodyPr/>
        <a:lstStyle/>
        <a:p>
          <a:endParaRPr lang="en-US"/>
        </a:p>
      </dgm:t>
    </dgm:pt>
    <dgm:pt modelId="{DCB9712D-4AD6-5847-B773-DDE9A1C687FD}" type="pres">
      <dgm:prSet presAssocID="{E6476A87-4979-BF4F-8C80-9BA3CC1648A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A15C2B-BC88-3B4C-88A0-1E7CA57C0587}" type="pres">
      <dgm:prSet presAssocID="{719AE05D-6225-B043-848D-369885A30892}" presName="parentLin" presStyleCnt="0"/>
      <dgm:spPr/>
    </dgm:pt>
    <dgm:pt modelId="{80B2F05C-2AC1-6449-ADB8-3432368789C1}" type="pres">
      <dgm:prSet presAssocID="{719AE05D-6225-B043-848D-369885A3089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4C758B7-B7D1-D145-84FC-34778E5A3A05}" type="pres">
      <dgm:prSet presAssocID="{719AE05D-6225-B043-848D-369885A3089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91358-12E4-5045-8025-BEB9028C7D58}" type="pres">
      <dgm:prSet presAssocID="{719AE05D-6225-B043-848D-369885A30892}" presName="negativeSpace" presStyleCnt="0"/>
      <dgm:spPr/>
    </dgm:pt>
    <dgm:pt modelId="{826D6155-C28C-B547-B672-75535FD0869C}" type="pres">
      <dgm:prSet presAssocID="{719AE05D-6225-B043-848D-369885A3089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5CC8FB-9B0C-A347-999C-C4E94EF79273}" type="pres">
      <dgm:prSet presAssocID="{F4B3D8C6-FFDF-F443-B800-8380FCCF84B3}" presName="spaceBetweenRectangles" presStyleCnt="0"/>
      <dgm:spPr/>
    </dgm:pt>
    <dgm:pt modelId="{8309440D-37D6-0A40-947F-06E261FA6729}" type="pres">
      <dgm:prSet presAssocID="{744AE914-1084-DE46-B7F1-2A3BD1A30A39}" presName="parentLin" presStyleCnt="0"/>
      <dgm:spPr/>
    </dgm:pt>
    <dgm:pt modelId="{4C38C47D-5EC7-C04D-8DEA-F22D88B1E2D5}" type="pres">
      <dgm:prSet presAssocID="{744AE914-1084-DE46-B7F1-2A3BD1A30A3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1E54345-C47E-F24F-AA7B-CC6D2F97C6BC}" type="pres">
      <dgm:prSet presAssocID="{744AE914-1084-DE46-B7F1-2A3BD1A30A3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F01E3-5713-2A43-B6F1-AD8BA94D656E}" type="pres">
      <dgm:prSet presAssocID="{744AE914-1084-DE46-B7F1-2A3BD1A30A39}" presName="negativeSpace" presStyleCnt="0"/>
      <dgm:spPr/>
    </dgm:pt>
    <dgm:pt modelId="{8441E616-58EC-0749-9981-962CD18AD741}" type="pres">
      <dgm:prSet presAssocID="{744AE914-1084-DE46-B7F1-2A3BD1A30A3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AA4714-25FC-A548-84D5-2867A50671B8}" type="pres">
      <dgm:prSet presAssocID="{C0C22B02-BA8D-C040-B087-C48395400599}" presName="spaceBetweenRectangles" presStyleCnt="0"/>
      <dgm:spPr/>
    </dgm:pt>
    <dgm:pt modelId="{84A8B1A3-06E8-CB4F-A624-C069B31A4A44}" type="pres">
      <dgm:prSet presAssocID="{D485D6A4-25EC-EA48-BE1C-F9A42FC8BB5F}" presName="parentLin" presStyleCnt="0"/>
      <dgm:spPr/>
    </dgm:pt>
    <dgm:pt modelId="{59F1CD3C-99A4-DF40-9427-DC273D1609B4}" type="pres">
      <dgm:prSet presAssocID="{D485D6A4-25EC-EA48-BE1C-F9A42FC8BB5F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92338FA-3912-B341-B127-7A19E494C4E0}" type="pres">
      <dgm:prSet presAssocID="{D485D6A4-25EC-EA48-BE1C-F9A42FC8BB5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407E27-ADCE-A340-84F7-B1D920FD7172}" type="pres">
      <dgm:prSet presAssocID="{D485D6A4-25EC-EA48-BE1C-F9A42FC8BB5F}" presName="negativeSpace" presStyleCnt="0"/>
      <dgm:spPr/>
    </dgm:pt>
    <dgm:pt modelId="{FCB048F2-4A0E-A744-A402-9AB50EE4BC75}" type="pres">
      <dgm:prSet presAssocID="{D485D6A4-25EC-EA48-BE1C-F9A42FC8BB5F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C4D97C-622A-5B43-9AC9-75E0C6205347}" type="presOf" srcId="{719AE05D-6225-B043-848D-369885A30892}" destId="{34C758B7-B7D1-D145-84FC-34778E5A3A05}" srcOrd="1" destOrd="0" presId="urn:microsoft.com/office/officeart/2005/8/layout/list1"/>
    <dgm:cxn modelId="{7FD7B635-C66D-434D-96DE-189768177ABA}" srcId="{E6476A87-4979-BF4F-8C80-9BA3CC1648A3}" destId="{719AE05D-6225-B043-848D-369885A30892}" srcOrd="0" destOrd="0" parTransId="{5DC9BD29-E2F2-1C42-AD02-1A812C0B0B9E}" sibTransId="{F4B3D8C6-FFDF-F443-B800-8380FCCF84B3}"/>
    <dgm:cxn modelId="{4CE2B473-8C51-3346-AB44-AF82730795B5}" type="presOf" srcId="{6E4B977E-FCB0-C647-9F0A-834EDB505040}" destId="{826D6155-C28C-B547-B672-75535FD0869C}" srcOrd="0" destOrd="0" presId="urn:microsoft.com/office/officeart/2005/8/layout/list1"/>
    <dgm:cxn modelId="{4F0796C0-1876-BD41-B93F-BD2A549A7940}" type="presOf" srcId="{F64FB660-87D8-BB48-B33A-619EF32116D5}" destId="{8441E616-58EC-0749-9981-962CD18AD741}" srcOrd="0" destOrd="0" presId="urn:microsoft.com/office/officeart/2005/8/layout/list1"/>
    <dgm:cxn modelId="{1E5A9399-08E8-DB49-B479-B8477C015607}" type="presOf" srcId="{D485D6A4-25EC-EA48-BE1C-F9A42FC8BB5F}" destId="{B92338FA-3912-B341-B127-7A19E494C4E0}" srcOrd="1" destOrd="0" presId="urn:microsoft.com/office/officeart/2005/8/layout/list1"/>
    <dgm:cxn modelId="{EFD2E5DC-9A46-6447-B235-462CCD0CCEC4}" srcId="{D485D6A4-25EC-EA48-BE1C-F9A42FC8BB5F}" destId="{4011673D-A1A5-EC45-9974-80429D017290}" srcOrd="0" destOrd="0" parTransId="{2E4B144C-24F6-D645-812C-48082EA8BFB5}" sibTransId="{E5BC0AE5-F7E2-0349-BD07-13FD37623F46}"/>
    <dgm:cxn modelId="{2ACA9BCE-CEB6-3F4E-A892-DA542D5AE812}" type="presOf" srcId="{719AE05D-6225-B043-848D-369885A30892}" destId="{80B2F05C-2AC1-6449-ADB8-3432368789C1}" srcOrd="0" destOrd="0" presId="urn:microsoft.com/office/officeart/2005/8/layout/list1"/>
    <dgm:cxn modelId="{D80D58F3-EE53-4743-AAE1-70B2A8D2E25E}" type="presOf" srcId="{744AE914-1084-DE46-B7F1-2A3BD1A30A39}" destId="{4C38C47D-5EC7-C04D-8DEA-F22D88B1E2D5}" srcOrd="0" destOrd="0" presId="urn:microsoft.com/office/officeart/2005/8/layout/list1"/>
    <dgm:cxn modelId="{6525E774-737D-AC48-B64C-58ACE53C508B}" srcId="{719AE05D-6225-B043-848D-369885A30892}" destId="{6E4B977E-FCB0-C647-9F0A-834EDB505040}" srcOrd="0" destOrd="0" parTransId="{3009F47A-47A9-5643-8E63-61BE5716158C}" sibTransId="{400B34D2-07D7-9F46-810E-D77098A9067F}"/>
    <dgm:cxn modelId="{F53C4C5D-9377-8248-8263-E48265C350E9}" type="presOf" srcId="{E6476A87-4979-BF4F-8C80-9BA3CC1648A3}" destId="{DCB9712D-4AD6-5847-B773-DDE9A1C687FD}" srcOrd="0" destOrd="0" presId="urn:microsoft.com/office/officeart/2005/8/layout/list1"/>
    <dgm:cxn modelId="{8D5B50B3-4B62-234E-9B44-91449B53247B}" srcId="{D485D6A4-25EC-EA48-BE1C-F9A42FC8BB5F}" destId="{1BA97ECB-488C-2443-B000-019C58090B21}" srcOrd="1" destOrd="0" parTransId="{8325D49E-F4F5-4B40-9DF3-CB25ECD1CAD3}" sibTransId="{AA2B01CB-5E2C-7842-A5B4-000CFA675DFE}"/>
    <dgm:cxn modelId="{B5139340-202D-EE4A-83A0-EAB4F9D9A7E5}" type="presOf" srcId="{D485D6A4-25EC-EA48-BE1C-F9A42FC8BB5F}" destId="{59F1CD3C-99A4-DF40-9427-DC273D1609B4}" srcOrd="0" destOrd="0" presId="urn:microsoft.com/office/officeart/2005/8/layout/list1"/>
    <dgm:cxn modelId="{6597AF72-878B-C34D-B429-3B1B48E6A7C1}" type="presOf" srcId="{4011673D-A1A5-EC45-9974-80429D017290}" destId="{FCB048F2-4A0E-A744-A402-9AB50EE4BC75}" srcOrd="0" destOrd="0" presId="urn:microsoft.com/office/officeart/2005/8/layout/list1"/>
    <dgm:cxn modelId="{C3CE6091-7BE9-5B43-9B76-31F5909216E4}" srcId="{E6476A87-4979-BF4F-8C80-9BA3CC1648A3}" destId="{D485D6A4-25EC-EA48-BE1C-F9A42FC8BB5F}" srcOrd="2" destOrd="0" parTransId="{C1159201-4ACA-854F-B95F-6130B118B18B}" sibTransId="{E2F87B49-E30D-1541-B0ED-4A14D86738B8}"/>
    <dgm:cxn modelId="{056C1675-07D9-EF48-B6E7-0D9A62B2CAF7}" srcId="{E6476A87-4979-BF4F-8C80-9BA3CC1648A3}" destId="{744AE914-1084-DE46-B7F1-2A3BD1A30A39}" srcOrd="1" destOrd="0" parTransId="{DFAF03C6-DEDD-5849-B537-FF5FD3D9C2EB}" sibTransId="{C0C22B02-BA8D-C040-B087-C48395400599}"/>
    <dgm:cxn modelId="{59DF7A90-32A9-AC46-B0A4-65E9546FC23F}" type="presOf" srcId="{744AE914-1084-DE46-B7F1-2A3BD1A30A39}" destId="{A1E54345-C47E-F24F-AA7B-CC6D2F97C6BC}" srcOrd="1" destOrd="0" presId="urn:microsoft.com/office/officeart/2005/8/layout/list1"/>
    <dgm:cxn modelId="{890310FB-8CE4-FA48-A1BB-D0854563BC44}" srcId="{744AE914-1084-DE46-B7F1-2A3BD1A30A39}" destId="{F64FB660-87D8-BB48-B33A-619EF32116D5}" srcOrd="0" destOrd="0" parTransId="{7812F272-3D46-9F4F-9905-334D6E239369}" sibTransId="{5D990700-C049-C74E-90E2-211F77B890FE}"/>
    <dgm:cxn modelId="{590ED9B7-8B8C-8A4A-89B5-7F7F13192275}" type="presOf" srcId="{1BA97ECB-488C-2443-B000-019C58090B21}" destId="{FCB048F2-4A0E-A744-A402-9AB50EE4BC75}" srcOrd="0" destOrd="1" presId="urn:microsoft.com/office/officeart/2005/8/layout/list1"/>
    <dgm:cxn modelId="{D5D40B9C-E2DD-2048-9679-5680ACE61C7D}" type="presParOf" srcId="{DCB9712D-4AD6-5847-B773-DDE9A1C687FD}" destId="{9EA15C2B-BC88-3B4C-88A0-1E7CA57C0587}" srcOrd="0" destOrd="0" presId="urn:microsoft.com/office/officeart/2005/8/layout/list1"/>
    <dgm:cxn modelId="{12F28576-0C0F-8A4B-86B3-F46E4F77EEA5}" type="presParOf" srcId="{9EA15C2B-BC88-3B4C-88A0-1E7CA57C0587}" destId="{80B2F05C-2AC1-6449-ADB8-3432368789C1}" srcOrd="0" destOrd="0" presId="urn:microsoft.com/office/officeart/2005/8/layout/list1"/>
    <dgm:cxn modelId="{4E095EE3-A00E-3F4A-A5C2-91BE170B85DD}" type="presParOf" srcId="{9EA15C2B-BC88-3B4C-88A0-1E7CA57C0587}" destId="{34C758B7-B7D1-D145-84FC-34778E5A3A05}" srcOrd="1" destOrd="0" presId="urn:microsoft.com/office/officeart/2005/8/layout/list1"/>
    <dgm:cxn modelId="{A629FC7E-3403-3A4F-BB2A-10094A826BB0}" type="presParOf" srcId="{DCB9712D-4AD6-5847-B773-DDE9A1C687FD}" destId="{55391358-12E4-5045-8025-BEB9028C7D58}" srcOrd="1" destOrd="0" presId="urn:microsoft.com/office/officeart/2005/8/layout/list1"/>
    <dgm:cxn modelId="{EEE64E34-C37F-DB4D-A31D-FACF6A69D5E7}" type="presParOf" srcId="{DCB9712D-4AD6-5847-B773-DDE9A1C687FD}" destId="{826D6155-C28C-B547-B672-75535FD0869C}" srcOrd="2" destOrd="0" presId="urn:microsoft.com/office/officeart/2005/8/layout/list1"/>
    <dgm:cxn modelId="{42B61A2D-A551-AC4A-B16A-2649AA21D2D4}" type="presParOf" srcId="{DCB9712D-4AD6-5847-B773-DDE9A1C687FD}" destId="{4D5CC8FB-9B0C-A347-999C-C4E94EF79273}" srcOrd="3" destOrd="0" presId="urn:microsoft.com/office/officeart/2005/8/layout/list1"/>
    <dgm:cxn modelId="{71B0590C-ACDD-1342-91F7-6F728E167EF6}" type="presParOf" srcId="{DCB9712D-4AD6-5847-B773-DDE9A1C687FD}" destId="{8309440D-37D6-0A40-947F-06E261FA6729}" srcOrd="4" destOrd="0" presId="urn:microsoft.com/office/officeart/2005/8/layout/list1"/>
    <dgm:cxn modelId="{06148D37-F424-F44F-9236-601BD4043E84}" type="presParOf" srcId="{8309440D-37D6-0A40-947F-06E261FA6729}" destId="{4C38C47D-5EC7-C04D-8DEA-F22D88B1E2D5}" srcOrd="0" destOrd="0" presId="urn:microsoft.com/office/officeart/2005/8/layout/list1"/>
    <dgm:cxn modelId="{C375B96B-2E61-9F4B-9210-F305ED0DAB1C}" type="presParOf" srcId="{8309440D-37D6-0A40-947F-06E261FA6729}" destId="{A1E54345-C47E-F24F-AA7B-CC6D2F97C6BC}" srcOrd="1" destOrd="0" presId="urn:microsoft.com/office/officeart/2005/8/layout/list1"/>
    <dgm:cxn modelId="{99D0BFE5-BAD3-8C49-BA7F-E428EECE4042}" type="presParOf" srcId="{DCB9712D-4AD6-5847-B773-DDE9A1C687FD}" destId="{306F01E3-5713-2A43-B6F1-AD8BA94D656E}" srcOrd="5" destOrd="0" presId="urn:microsoft.com/office/officeart/2005/8/layout/list1"/>
    <dgm:cxn modelId="{0D898608-308D-0F41-83B6-E73BCF5253A5}" type="presParOf" srcId="{DCB9712D-4AD6-5847-B773-DDE9A1C687FD}" destId="{8441E616-58EC-0749-9981-962CD18AD741}" srcOrd="6" destOrd="0" presId="urn:microsoft.com/office/officeart/2005/8/layout/list1"/>
    <dgm:cxn modelId="{AE4CFE2B-22D5-D048-9B57-3A02F319EAE5}" type="presParOf" srcId="{DCB9712D-4AD6-5847-B773-DDE9A1C687FD}" destId="{0FAA4714-25FC-A548-84D5-2867A50671B8}" srcOrd="7" destOrd="0" presId="urn:microsoft.com/office/officeart/2005/8/layout/list1"/>
    <dgm:cxn modelId="{DADD122B-92CE-5343-8672-7921A1BED699}" type="presParOf" srcId="{DCB9712D-4AD6-5847-B773-DDE9A1C687FD}" destId="{84A8B1A3-06E8-CB4F-A624-C069B31A4A44}" srcOrd="8" destOrd="0" presId="urn:microsoft.com/office/officeart/2005/8/layout/list1"/>
    <dgm:cxn modelId="{358EE50D-E918-7940-B4CE-383D150221C5}" type="presParOf" srcId="{84A8B1A3-06E8-CB4F-A624-C069B31A4A44}" destId="{59F1CD3C-99A4-DF40-9427-DC273D1609B4}" srcOrd="0" destOrd="0" presId="urn:microsoft.com/office/officeart/2005/8/layout/list1"/>
    <dgm:cxn modelId="{5ECAFEE0-A490-3543-B8EE-6BECB7382F7D}" type="presParOf" srcId="{84A8B1A3-06E8-CB4F-A624-C069B31A4A44}" destId="{B92338FA-3912-B341-B127-7A19E494C4E0}" srcOrd="1" destOrd="0" presId="urn:microsoft.com/office/officeart/2005/8/layout/list1"/>
    <dgm:cxn modelId="{F5D763F3-7E65-F64B-8391-879C2181D679}" type="presParOf" srcId="{DCB9712D-4AD6-5847-B773-DDE9A1C687FD}" destId="{F1407E27-ADCE-A340-84F7-B1D920FD7172}" srcOrd="9" destOrd="0" presId="urn:microsoft.com/office/officeart/2005/8/layout/list1"/>
    <dgm:cxn modelId="{F2C6DD27-7DC7-BF4D-99FE-A56B157D55C1}" type="presParOf" srcId="{DCB9712D-4AD6-5847-B773-DDE9A1C687FD}" destId="{FCB048F2-4A0E-A744-A402-9AB50EE4BC7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B8D30E-5A91-054E-89AF-D4D66B520904}" type="doc">
      <dgm:prSet loTypeId="urn:microsoft.com/office/officeart/2005/8/layout/vList2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D2D3CC-835C-114C-9C2A-C2F70319AF9C}">
      <dgm:prSet/>
      <dgm:spPr/>
      <dgm:t>
        <a:bodyPr/>
        <a:lstStyle/>
        <a:p>
          <a:r>
            <a:rPr lang="en-US" dirty="0" smtClean="0"/>
            <a:t>Propose a deep learning-driven ML cluster scheduler</a:t>
          </a:r>
          <a:r>
            <a:rPr lang="zh-CN" altLang="en-US" dirty="0" smtClean="0"/>
            <a:t> </a:t>
          </a:r>
          <a:r>
            <a:rPr lang="en-US" dirty="0" smtClean="0"/>
            <a:t>for ML job</a:t>
          </a:r>
          <a:r>
            <a:rPr lang="zh-CN" altLang="en-US" dirty="0" smtClean="0"/>
            <a:t> </a:t>
          </a:r>
          <a:r>
            <a:rPr lang="en-US" altLang="zh-CN" dirty="0" smtClean="0"/>
            <a:t>placement</a:t>
          </a:r>
          <a:endParaRPr lang="en-US" dirty="0" smtClean="0"/>
        </a:p>
      </dgm:t>
    </dgm:pt>
    <dgm:pt modelId="{2E020CC9-1071-904D-8109-930D83D50830}" type="parTrans" cxnId="{A101CE86-5CA7-2843-9F08-3F15303AD028}">
      <dgm:prSet/>
      <dgm:spPr/>
      <dgm:t>
        <a:bodyPr/>
        <a:lstStyle/>
        <a:p>
          <a:endParaRPr lang="en-US"/>
        </a:p>
      </dgm:t>
    </dgm:pt>
    <dgm:pt modelId="{1D4389D1-6838-1C47-B550-3037B5B563DE}" type="sibTrans" cxnId="{A101CE86-5CA7-2843-9F08-3F15303AD028}">
      <dgm:prSet/>
      <dgm:spPr/>
      <dgm:t>
        <a:bodyPr/>
        <a:lstStyle/>
        <a:p>
          <a:endParaRPr lang="en-US"/>
        </a:p>
      </dgm:t>
    </dgm:pt>
    <dgm:pt modelId="{B8EBE479-21F7-8542-A3CD-3832787BEE49}">
      <dgm:prSet/>
      <dgm:spPr/>
      <dgm:t>
        <a:bodyPr/>
        <a:lstStyle/>
        <a:p>
          <a:r>
            <a:rPr lang="en-US" dirty="0" smtClean="0"/>
            <a:t>Big potential on improving resource efficiency in ML clusters</a:t>
          </a:r>
          <a:endParaRPr lang="en-US" dirty="0"/>
        </a:p>
      </dgm:t>
    </dgm:pt>
    <dgm:pt modelId="{14EE0CB9-9565-8142-9D32-F13AEDFD4A18}" type="parTrans" cxnId="{5CEC52BC-C7AD-DC44-A089-BF3FA96F0D9A}">
      <dgm:prSet/>
      <dgm:spPr/>
      <dgm:t>
        <a:bodyPr/>
        <a:lstStyle/>
        <a:p>
          <a:endParaRPr lang="en-US"/>
        </a:p>
      </dgm:t>
    </dgm:pt>
    <dgm:pt modelId="{20BFC93B-7A2E-F44B-B403-724F24B70989}" type="sibTrans" cxnId="{5CEC52BC-C7AD-DC44-A089-BF3FA96F0D9A}">
      <dgm:prSet/>
      <dgm:spPr/>
      <dgm:t>
        <a:bodyPr/>
        <a:lstStyle/>
        <a:p>
          <a:endParaRPr lang="en-US"/>
        </a:p>
      </dgm:t>
    </dgm:pt>
    <dgm:pt modelId="{33CE0C9F-22D0-5549-ADA8-9E23222C8C09}" type="pres">
      <dgm:prSet presAssocID="{F8B8D30E-5A91-054E-89AF-D4D66B52090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A02AED-B075-144B-8AF4-026117535094}" type="pres">
      <dgm:prSet presAssocID="{DFD2D3CC-835C-114C-9C2A-C2F70319AF9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E0E5B-D829-5E42-A2FA-651EDCDD6F6D}" type="pres">
      <dgm:prSet presAssocID="{1D4389D1-6838-1C47-B550-3037B5B563DE}" presName="spacer" presStyleCnt="0"/>
      <dgm:spPr/>
    </dgm:pt>
    <dgm:pt modelId="{2082DA98-1CAF-9E46-BF7A-EC3C474A65C7}" type="pres">
      <dgm:prSet presAssocID="{B8EBE479-21F7-8542-A3CD-3832787BEE4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01CE86-5CA7-2843-9F08-3F15303AD028}" srcId="{F8B8D30E-5A91-054E-89AF-D4D66B520904}" destId="{DFD2D3CC-835C-114C-9C2A-C2F70319AF9C}" srcOrd="0" destOrd="0" parTransId="{2E020CC9-1071-904D-8109-930D83D50830}" sibTransId="{1D4389D1-6838-1C47-B550-3037B5B563DE}"/>
    <dgm:cxn modelId="{5CEC52BC-C7AD-DC44-A089-BF3FA96F0D9A}" srcId="{F8B8D30E-5A91-054E-89AF-D4D66B520904}" destId="{B8EBE479-21F7-8542-A3CD-3832787BEE49}" srcOrd="1" destOrd="0" parTransId="{14EE0CB9-9565-8142-9D32-F13AEDFD4A18}" sibTransId="{20BFC93B-7A2E-F44B-B403-724F24B70989}"/>
    <dgm:cxn modelId="{8F039D5D-D508-1A47-9C99-6723D7448F4A}" type="presOf" srcId="{DFD2D3CC-835C-114C-9C2A-C2F70319AF9C}" destId="{ECA02AED-B075-144B-8AF4-026117535094}" srcOrd="0" destOrd="0" presId="urn:microsoft.com/office/officeart/2005/8/layout/vList2"/>
    <dgm:cxn modelId="{11010CBE-4BB0-0B41-A11F-9C8210A41BA6}" type="presOf" srcId="{B8EBE479-21F7-8542-A3CD-3832787BEE49}" destId="{2082DA98-1CAF-9E46-BF7A-EC3C474A65C7}" srcOrd="0" destOrd="0" presId="urn:microsoft.com/office/officeart/2005/8/layout/vList2"/>
    <dgm:cxn modelId="{57CDDA09-0450-984B-8699-C0D2CB612EC5}" type="presOf" srcId="{F8B8D30E-5A91-054E-89AF-D4D66B520904}" destId="{33CE0C9F-22D0-5549-ADA8-9E23222C8C09}" srcOrd="0" destOrd="0" presId="urn:microsoft.com/office/officeart/2005/8/layout/vList2"/>
    <dgm:cxn modelId="{5BA5328E-99CA-CB4F-8809-7E18FFD0A5DA}" type="presParOf" srcId="{33CE0C9F-22D0-5549-ADA8-9E23222C8C09}" destId="{ECA02AED-B075-144B-8AF4-026117535094}" srcOrd="0" destOrd="0" presId="urn:microsoft.com/office/officeart/2005/8/layout/vList2"/>
    <dgm:cxn modelId="{44EAAE65-1D47-1048-A70B-94EEBB3A1DBB}" type="presParOf" srcId="{33CE0C9F-22D0-5549-ADA8-9E23222C8C09}" destId="{CA5E0E5B-D829-5E42-A2FA-651EDCDD6F6D}" srcOrd="1" destOrd="0" presId="urn:microsoft.com/office/officeart/2005/8/layout/vList2"/>
    <dgm:cxn modelId="{EC4E5A0E-B51C-9E40-B724-9A64CD040DF9}" type="presParOf" srcId="{33CE0C9F-22D0-5549-ADA8-9E23222C8C09}" destId="{2082DA98-1CAF-9E46-BF7A-EC3C474A65C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B8D30E-5A91-054E-89AF-D4D66B520904}" type="doc">
      <dgm:prSet loTypeId="urn:microsoft.com/office/officeart/2005/8/layout/vList2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FD2D3CC-835C-114C-9C2A-C2F70319AF9C}">
      <dgm:prSet/>
      <dgm:spPr/>
      <dgm:t>
        <a:bodyPr/>
        <a:lstStyle/>
        <a:p>
          <a:r>
            <a:rPr lang="en-US" dirty="0" smtClean="0"/>
            <a:t>Future Work</a:t>
          </a:r>
        </a:p>
      </dgm:t>
    </dgm:pt>
    <dgm:pt modelId="{1D4389D1-6838-1C47-B550-3037B5B563DE}" type="sibTrans" cxnId="{A101CE86-5CA7-2843-9F08-3F15303AD028}">
      <dgm:prSet/>
      <dgm:spPr/>
      <dgm:t>
        <a:bodyPr/>
        <a:lstStyle/>
        <a:p>
          <a:endParaRPr lang="en-US"/>
        </a:p>
      </dgm:t>
    </dgm:pt>
    <dgm:pt modelId="{2E020CC9-1071-904D-8109-930D83D50830}" type="parTrans" cxnId="{A101CE86-5CA7-2843-9F08-3F15303AD028}">
      <dgm:prSet/>
      <dgm:spPr/>
      <dgm:t>
        <a:bodyPr/>
        <a:lstStyle/>
        <a:p>
          <a:endParaRPr lang="en-US"/>
        </a:p>
      </dgm:t>
    </dgm:pt>
    <dgm:pt modelId="{EC2A3B1D-2759-E54A-82A9-98F2FB9F9DEC}">
      <dgm:prSet/>
      <dgm:spPr/>
      <dgm:t>
        <a:bodyPr/>
        <a:lstStyle/>
        <a:p>
          <a:r>
            <a:rPr lang="en-US" dirty="0" smtClean="0"/>
            <a:t>Enable dynamic resource scaling</a:t>
          </a:r>
        </a:p>
      </dgm:t>
    </dgm:pt>
    <dgm:pt modelId="{B0AF127A-4FD5-8444-BCB4-8BAA224C6A13}" type="parTrans" cxnId="{AB32601A-689D-D843-B0CD-983E5A3B1EE7}">
      <dgm:prSet/>
      <dgm:spPr/>
      <dgm:t>
        <a:bodyPr/>
        <a:lstStyle/>
        <a:p>
          <a:endParaRPr lang="en-US"/>
        </a:p>
      </dgm:t>
    </dgm:pt>
    <dgm:pt modelId="{E2AFA10A-7DC5-644F-AE8F-68756EE662BE}" type="sibTrans" cxnId="{AB32601A-689D-D843-B0CD-983E5A3B1EE7}">
      <dgm:prSet/>
      <dgm:spPr/>
      <dgm:t>
        <a:bodyPr/>
        <a:lstStyle/>
        <a:p>
          <a:endParaRPr lang="en-US"/>
        </a:p>
      </dgm:t>
    </dgm:pt>
    <dgm:pt modelId="{229C7E44-65EE-3F49-BA11-8EC218D339CF}">
      <dgm:prSet/>
      <dgm:spPr/>
      <dgm:t>
        <a:bodyPr/>
        <a:lstStyle/>
        <a:p>
          <a:r>
            <a:rPr lang="en-US" dirty="0" smtClean="0"/>
            <a:t>Perform fault tolerant job placement</a:t>
          </a:r>
        </a:p>
      </dgm:t>
    </dgm:pt>
    <dgm:pt modelId="{AAE26FC4-C3BA-BA47-BD3A-D6B2BC0FE16A}" type="parTrans" cxnId="{7B6A90F5-ACFF-F742-B8AB-F5F9A0D3DF8C}">
      <dgm:prSet/>
      <dgm:spPr/>
      <dgm:t>
        <a:bodyPr/>
        <a:lstStyle/>
        <a:p>
          <a:endParaRPr lang="en-US"/>
        </a:p>
      </dgm:t>
    </dgm:pt>
    <dgm:pt modelId="{EF3B6618-D86C-5849-B020-377B94259A3C}" type="sibTrans" cxnId="{7B6A90F5-ACFF-F742-B8AB-F5F9A0D3DF8C}">
      <dgm:prSet/>
      <dgm:spPr/>
      <dgm:t>
        <a:bodyPr/>
        <a:lstStyle/>
        <a:p>
          <a:endParaRPr lang="en-US"/>
        </a:p>
      </dgm:t>
    </dgm:pt>
    <dgm:pt modelId="{33CE0C9F-22D0-5549-ADA8-9E23222C8C09}" type="pres">
      <dgm:prSet presAssocID="{F8B8D30E-5A91-054E-89AF-D4D66B52090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A02AED-B075-144B-8AF4-026117535094}" type="pres">
      <dgm:prSet presAssocID="{DFD2D3CC-835C-114C-9C2A-C2F70319AF9C}" presName="parentText" presStyleLbl="node1" presStyleIdx="0" presStyleCnt="3" custLinFactNeighborY="-197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E0E5B-D829-5E42-A2FA-651EDCDD6F6D}" type="pres">
      <dgm:prSet presAssocID="{1D4389D1-6838-1C47-B550-3037B5B563DE}" presName="spacer" presStyleCnt="0"/>
      <dgm:spPr/>
      <dgm:t>
        <a:bodyPr/>
        <a:lstStyle/>
        <a:p>
          <a:endParaRPr lang="en-US"/>
        </a:p>
      </dgm:t>
    </dgm:pt>
    <dgm:pt modelId="{2E790FB5-DF0E-304A-84F2-79EF7BDFB685}" type="pres">
      <dgm:prSet presAssocID="{EC2A3B1D-2759-E54A-82A9-98F2FB9F9DEC}" presName="parentText" presStyleLbl="node1" presStyleIdx="1" presStyleCnt="3" custScaleX="87714" custScaleY="863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DC964-4C8E-C446-A327-092031631CF4}" type="pres">
      <dgm:prSet presAssocID="{E2AFA10A-7DC5-644F-AE8F-68756EE662BE}" presName="spacer" presStyleCnt="0"/>
      <dgm:spPr/>
    </dgm:pt>
    <dgm:pt modelId="{E500FF94-99A5-8443-B892-14757FE693E2}" type="pres">
      <dgm:prSet presAssocID="{229C7E44-65EE-3F49-BA11-8EC218D339CF}" presName="parentText" presStyleLbl="node1" presStyleIdx="2" presStyleCnt="3" custScaleX="87304" custScaleY="8991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01CE86-5CA7-2843-9F08-3F15303AD028}" srcId="{F8B8D30E-5A91-054E-89AF-D4D66B520904}" destId="{DFD2D3CC-835C-114C-9C2A-C2F70319AF9C}" srcOrd="0" destOrd="0" parTransId="{2E020CC9-1071-904D-8109-930D83D50830}" sibTransId="{1D4389D1-6838-1C47-B550-3037B5B563DE}"/>
    <dgm:cxn modelId="{AB32601A-689D-D843-B0CD-983E5A3B1EE7}" srcId="{F8B8D30E-5A91-054E-89AF-D4D66B520904}" destId="{EC2A3B1D-2759-E54A-82A9-98F2FB9F9DEC}" srcOrd="1" destOrd="0" parTransId="{B0AF127A-4FD5-8444-BCB4-8BAA224C6A13}" sibTransId="{E2AFA10A-7DC5-644F-AE8F-68756EE662BE}"/>
    <dgm:cxn modelId="{69B04BB4-37B8-F141-8DCB-568C04C8606C}" type="presOf" srcId="{229C7E44-65EE-3F49-BA11-8EC218D339CF}" destId="{E500FF94-99A5-8443-B892-14757FE693E2}" srcOrd="0" destOrd="0" presId="urn:microsoft.com/office/officeart/2005/8/layout/vList2"/>
    <dgm:cxn modelId="{34976D9E-0DEB-DD4E-A2EA-4A15D49F696F}" type="presOf" srcId="{DFD2D3CC-835C-114C-9C2A-C2F70319AF9C}" destId="{ECA02AED-B075-144B-8AF4-026117535094}" srcOrd="0" destOrd="0" presId="urn:microsoft.com/office/officeart/2005/8/layout/vList2"/>
    <dgm:cxn modelId="{7C1547D4-B3AB-664B-AF55-8E5D9A1E1351}" type="presOf" srcId="{EC2A3B1D-2759-E54A-82A9-98F2FB9F9DEC}" destId="{2E790FB5-DF0E-304A-84F2-79EF7BDFB685}" srcOrd="0" destOrd="0" presId="urn:microsoft.com/office/officeart/2005/8/layout/vList2"/>
    <dgm:cxn modelId="{52C56260-0B63-E440-8638-8BB6D69CF39E}" type="presOf" srcId="{F8B8D30E-5A91-054E-89AF-D4D66B520904}" destId="{33CE0C9F-22D0-5549-ADA8-9E23222C8C09}" srcOrd="0" destOrd="0" presId="urn:microsoft.com/office/officeart/2005/8/layout/vList2"/>
    <dgm:cxn modelId="{7B6A90F5-ACFF-F742-B8AB-F5F9A0D3DF8C}" srcId="{F8B8D30E-5A91-054E-89AF-D4D66B520904}" destId="{229C7E44-65EE-3F49-BA11-8EC218D339CF}" srcOrd="2" destOrd="0" parTransId="{AAE26FC4-C3BA-BA47-BD3A-D6B2BC0FE16A}" sibTransId="{EF3B6618-D86C-5849-B020-377B94259A3C}"/>
    <dgm:cxn modelId="{CEDEA4EB-DF49-9146-B09C-9E0C7AD3218C}" type="presParOf" srcId="{33CE0C9F-22D0-5549-ADA8-9E23222C8C09}" destId="{ECA02AED-B075-144B-8AF4-026117535094}" srcOrd="0" destOrd="0" presId="urn:microsoft.com/office/officeart/2005/8/layout/vList2"/>
    <dgm:cxn modelId="{E009003C-EBCA-F94B-AB77-A6903D280EFD}" type="presParOf" srcId="{33CE0C9F-22D0-5549-ADA8-9E23222C8C09}" destId="{CA5E0E5B-D829-5E42-A2FA-651EDCDD6F6D}" srcOrd="1" destOrd="0" presId="urn:microsoft.com/office/officeart/2005/8/layout/vList2"/>
    <dgm:cxn modelId="{429D07C5-A094-BD4E-A83F-AC6BF2009A35}" type="presParOf" srcId="{33CE0C9F-22D0-5549-ADA8-9E23222C8C09}" destId="{2E790FB5-DF0E-304A-84F2-79EF7BDFB685}" srcOrd="2" destOrd="0" presId="urn:microsoft.com/office/officeart/2005/8/layout/vList2"/>
    <dgm:cxn modelId="{BCE01655-D6C0-F842-AE90-D0407375D852}" type="presParOf" srcId="{33CE0C9F-22D0-5549-ADA8-9E23222C8C09}" destId="{E95DC964-4C8E-C446-A327-092031631CF4}" srcOrd="3" destOrd="0" presId="urn:microsoft.com/office/officeart/2005/8/layout/vList2"/>
    <dgm:cxn modelId="{9CA10238-91CD-9E40-95E9-7E335A3E0701}" type="presParOf" srcId="{33CE0C9F-22D0-5549-ADA8-9E23222C8C09}" destId="{E500FF94-99A5-8443-B892-14757FE693E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FBADC-4D9D-A94C-9E41-0197FFA21145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4C459-CF85-4048-AB3F-892CA313E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93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Sensitivity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1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04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Appear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hundreds of steps</a:t>
            </a:r>
            <a:r>
              <a:rPr lang="en-US" altLang="zh-CN" baseline="0" dirty="0" smtClean="0"/>
              <a:t> later, little guidance to the decisions made earlier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only one reward after sequence of actions. Differentiate which decision in which step is better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Consistent, Collect more reward samples,</a:t>
            </a:r>
            <a:r>
              <a:rPr lang="en-US" baseline="0" dirty="0" smtClean="0"/>
              <a:t> expedite training process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32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training process</a:t>
            </a:r>
            <a:r>
              <a:rPr lang="en-US" baseline="0" dirty="0" smtClean="0"/>
              <a:t> more 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88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 make DRL converge to a good policy.</a:t>
            </a:r>
          </a:p>
          <a:p>
            <a:r>
              <a:rPr lang="en-US" altLang="zh-CN" dirty="0" smtClean="0"/>
              <a:t>Letting DRL model do trial-and-error</a:t>
            </a:r>
            <a:r>
              <a:rPr lang="en-US" altLang="zh-CN" baseline="0" dirty="0" smtClean="0"/>
              <a:t> on its own is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enough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due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hardness of problem</a:t>
            </a:r>
          </a:p>
          <a:p>
            <a:r>
              <a:rPr lang="en-US" baseline="0" dirty="0" smtClean="0"/>
              <a:t>to provide better guidance</a:t>
            </a:r>
            <a:endParaRPr lang="en-US" dirty="0" smtClean="0"/>
          </a:p>
          <a:p>
            <a:r>
              <a:rPr lang="en-US" dirty="0" smtClean="0"/>
              <a:t>Resource utilization and workload interference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59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Designed to train</a:t>
            </a:r>
            <a:r>
              <a:rPr lang="en-US" baseline="0" dirty="0" smtClean="0"/>
              <a:t> reward prediction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error, closer to label from historical</a:t>
            </a:r>
            <a:r>
              <a:rPr lang="en-US" baseline="0" dirty="0" smtClean="0"/>
              <a:t> 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with 3 jobs per interval on average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3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analytical interference model</a:t>
            </a:r>
          </a:p>
          <a:p>
            <a:r>
              <a:rPr lang="en-US" altLang="zh-CN" dirty="0" smtClean="0"/>
              <a:t>select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machine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minimum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greedily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performance of reward model and </a:t>
            </a:r>
            <a:r>
              <a:rPr lang="en-US" baseline="0" dirty="0" err="1" smtClean="0"/>
              <a:t>cmp</a:t>
            </a:r>
            <a:r>
              <a:rPr lang="en-US" baseline="0" dirty="0" smtClean="0"/>
              <a:t> prediction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5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F9A6F-A730-D542-A35E-BA479BB8B7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6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F9A6F-A730-D542-A35E-BA479BB8B7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CTC,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 classification</a:t>
            </a:r>
            <a:r>
              <a:rPr lang="en-US" altLang="zh-CN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AlexNet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classification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VGG-16, image classification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cluster,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interference appear, degrade training performance significantly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Compete network for data transmission.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GPU cards on a server are allocated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different ML jobs,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 is shared when the jobs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shuffle data between CPU and GPU; the QPI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 is shared when two allocated GPUs are not attached to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CPU in the non-uniform memory access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96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Introduce</a:t>
            </a:r>
            <a:r>
              <a:rPr lang="en-US" altLang="zh-CN" baseline="0" dirty="0" smtClean="0"/>
              <a:t> what two policies are</a:t>
            </a:r>
            <a:endParaRPr lang="en-US" altLang="zh-CN" dirty="0" smtClean="0"/>
          </a:p>
          <a:p>
            <a:r>
              <a:rPr lang="en-US" altLang="zh-CN" dirty="0" smtClean="0"/>
              <a:t>Run 6 jobs together under </a:t>
            </a:r>
            <a:r>
              <a:rPr lang="en-US" altLang="zh-CN" dirty="0" err="1" smtClean="0"/>
              <a:t>bp</a:t>
            </a:r>
            <a:r>
              <a:rPr lang="en-US" altLang="zh-CN" dirty="0" smtClean="0"/>
              <a:t> and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salone</a:t>
            </a:r>
            <a:r>
              <a:rPr lang="en-US" altLang="zh-CN" baseline="0" dirty="0" smtClean="0"/>
              <a:t> policy</a:t>
            </a:r>
            <a:endParaRPr lang="en-US" altLang="zh-CN" dirty="0" smtClean="0"/>
          </a:p>
          <a:p>
            <a:r>
              <a:rPr lang="en-US" altLang="zh-CN" dirty="0" smtClean="0"/>
              <a:t>Feasible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#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wk</a:t>
            </a:r>
            <a:r>
              <a:rPr lang="en-US" altLang="zh-CN" baseline="0" dirty="0" smtClean="0"/>
              <a:t>/</a:t>
            </a:r>
            <a:r>
              <a:rPr lang="en-US" altLang="zh-CN" baseline="0" dirty="0" err="1" smtClean="0"/>
              <a:t>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</a:p>
          <a:p>
            <a:endParaRPr lang="en-US" baseline="0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ResNet-50 image classification ImageNet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VGG-16 image classification ImageNet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ResNeXt-110 image classification CIFAR10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 machine translation WMT17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CTC sentence classification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WLM language modeling PTB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3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Sometimes</a:t>
            </a:r>
            <a:r>
              <a:rPr lang="en-US" sz="1200" baseline="0" dirty="0" smtClean="0"/>
              <a:t> LB better, sometimes BP better</a:t>
            </a:r>
            <a:endParaRPr lang="en-US" sz="1200" dirty="0" smtClean="0"/>
          </a:p>
          <a:p>
            <a:r>
              <a:rPr lang="en-US" sz="1200" dirty="0" smtClean="0"/>
              <a:t>achieve high resource</a:t>
            </a:r>
            <a:r>
              <a:rPr lang="en-US" sz="1200" baseline="0" dirty="0" smtClean="0"/>
              <a:t> </a:t>
            </a:r>
            <a:r>
              <a:rPr lang="en-US" sz="1200" dirty="0" smtClean="0"/>
              <a:t>utilization and training speed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</a:t>
            </a:r>
            <a:r>
              <a:rPr lang="en-US" baseline="0" dirty="0" smtClean="0"/>
              <a:t> cloud scheduler</a:t>
            </a:r>
            <a:endParaRPr lang="en-US" dirty="0" smtClean="0"/>
          </a:p>
          <a:p>
            <a:r>
              <a:rPr lang="en-US" dirty="0" smtClean="0"/>
              <a:t>Tune hyper-parameters</a:t>
            </a:r>
            <a:r>
              <a:rPr lang="en-US" baseline="0" dirty="0" smtClean="0"/>
              <a:t> carefully, human labor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1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learning process of RL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91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Feasible solutions is</a:t>
            </a:r>
            <a:r>
              <a:rPr lang="en-US" baseline="0" dirty="0" smtClean="0"/>
              <a:t> exponential</a:t>
            </a:r>
          </a:p>
          <a:p>
            <a:r>
              <a:rPr lang="en-US" baseline="0" dirty="0" smtClean="0"/>
              <a:t>Hard for NN to converge if NN is of </a:t>
            </a:r>
            <a:r>
              <a:rPr lang="en-US" baseline="0" dirty="0" err="1" smtClean="0"/>
              <a:t>exp-ly</a:t>
            </a:r>
            <a:r>
              <a:rPr lang="en-US" baseline="0" dirty="0" smtClean="0"/>
              <a:t> large size</a:t>
            </a:r>
            <a:endParaRPr lang="en-US" dirty="0" smtClean="0"/>
          </a:p>
          <a:p>
            <a:r>
              <a:rPr lang="en-US" dirty="0" smtClean="0"/>
              <a:t>Improve</a:t>
            </a:r>
            <a:r>
              <a:rPr lang="en-US" baseline="0" dirty="0" smtClean="0"/>
              <a:t> DRL model through the feedback. </a:t>
            </a:r>
            <a:r>
              <a:rPr lang="en-US" dirty="0" smtClean="0"/>
              <a:t>We can</a:t>
            </a:r>
            <a:r>
              <a:rPr lang="en-US" baseline="0" dirty="0" smtClean="0"/>
              <a:t> not foresee what kind of action RL will make during the training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48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Reward helps</a:t>
            </a:r>
            <a:r>
              <a:rPr lang="en-US" baseline="0" dirty="0" smtClean="0"/>
              <a:t> us to evaluate whether the decision is good or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C459-CF85-4048-AB3F-892CA313ED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0C82-10B2-F746-96BA-C8124F28BD83}" type="datetime1">
              <a:rPr lang="en-HK" smtClean="0"/>
              <a:t>28/5/2019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9461-0AFD-6D4F-BE6B-967DF45D8B96}" type="datetime1">
              <a:rPr lang="en-HK" smtClean="0"/>
              <a:t>28/5/2019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95169-5736-414A-B9FC-E6D84BD3E39B}" type="datetime1">
              <a:rPr lang="en-HK" smtClean="0"/>
              <a:t>28/5/2019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340F-8D3B-5044-9A9A-281502F6BC32}" type="datetime1">
              <a:rPr lang="en-HK" smtClean="0"/>
              <a:t>28/5/2019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DC7A6-B292-CD45-86A7-A67F2919103D}" type="datetime1">
              <a:rPr lang="en-HK" smtClean="0"/>
              <a:t>28/5/2019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8D82E-8173-8547-9002-4DB0FF3265AC}" type="datetime1">
              <a:rPr lang="en-HK" smtClean="0"/>
              <a:t>28/5/2019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59EE-0AA5-F84C-81D2-48D5E75086BC}" type="datetime1">
              <a:rPr lang="en-HK" smtClean="0"/>
              <a:t>28/5/2019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1B4F-0CA7-1948-8703-0654644CAFC1}" type="datetime1">
              <a:rPr lang="en-HK" smtClean="0"/>
              <a:t>28/5/2019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C63C-B3A4-6A4A-AB24-129B49484432}" type="datetime1">
              <a:rPr lang="en-HK" smtClean="0"/>
              <a:t>28/5/2019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383A-F352-4D4A-A1BB-C911B949C8CB}" type="datetime1">
              <a:rPr lang="en-HK" smtClean="0"/>
              <a:t>28/5/2019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FAA2-A0E5-4C41-9AE7-869EAC92A94E}" type="datetime1">
              <a:rPr lang="en-HK" smtClean="0"/>
              <a:t>28/5/2019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B3A32-2FF8-684A-8004-D39F21EF5A1C}" type="datetime1">
              <a:rPr lang="en-HK" smtClean="0"/>
              <a:t>28/5/2019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267AD-762B-1A45-95CB-76EAEDFC7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4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Deep Learning-based Job Placement in Distributed</a:t>
            </a:r>
            <a:br>
              <a:rPr lang="en-US" smtClean="0"/>
            </a:br>
            <a:r>
              <a:rPr lang="en-US" smtClean="0"/>
              <a:t>Machine Learning Clusters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08438"/>
            <a:ext cx="6858000" cy="834495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660066"/>
                </a:solidFill>
              </a:rPr>
              <a:t>Yixin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err="1" smtClean="0">
                <a:solidFill>
                  <a:srgbClr val="660066"/>
                </a:solidFill>
              </a:rPr>
              <a:t>Bao</a:t>
            </a:r>
            <a:r>
              <a:rPr lang="en-US" dirty="0" smtClean="0">
                <a:solidFill>
                  <a:srgbClr val="660066"/>
                </a:solidFill>
              </a:rPr>
              <a:t>, </a:t>
            </a:r>
            <a:r>
              <a:rPr lang="en-US" dirty="0" err="1" smtClean="0">
                <a:solidFill>
                  <a:srgbClr val="660066"/>
                </a:solidFill>
              </a:rPr>
              <a:t>Yanghua</a:t>
            </a:r>
            <a:r>
              <a:rPr lang="en-US" dirty="0" smtClean="0">
                <a:solidFill>
                  <a:srgbClr val="660066"/>
                </a:solidFill>
              </a:rPr>
              <a:t> Peng, </a:t>
            </a:r>
            <a:r>
              <a:rPr lang="en-US" dirty="0" err="1" smtClean="0">
                <a:solidFill>
                  <a:srgbClr val="660066"/>
                </a:solidFill>
              </a:rPr>
              <a:t>Chuan</a:t>
            </a:r>
            <a:r>
              <a:rPr lang="en-US" dirty="0" smtClean="0">
                <a:solidFill>
                  <a:srgbClr val="660066"/>
                </a:solidFill>
              </a:rPr>
              <a:t> Wu</a:t>
            </a:r>
            <a:endParaRPr lang="en-US" dirty="0" smtClean="0"/>
          </a:p>
          <a:p>
            <a:r>
              <a:rPr lang="en-US" dirty="0" smtClean="0">
                <a:solidFill>
                  <a:srgbClr val="660066"/>
                </a:solidFill>
              </a:rPr>
              <a:t>The University of Hong Kon</a:t>
            </a:r>
            <a:r>
              <a:rPr lang="en-US" altLang="zh-CN" dirty="0" smtClean="0">
                <a:solidFill>
                  <a:srgbClr val="660066"/>
                </a:solidFill>
              </a:rPr>
              <a:t>g</a:t>
            </a:r>
            <a:endParaRPr lang="en-US" dirty="0">
              <a:solidFill>
                <a:srgbClr val="3B38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23" y="5102086"/>
            <a:ext cx="1272196" cy="143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6"/>
    </mc:Choice>
    <mc:Fallback xmlns="">
      <p:transition spd="slow" advTm="591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</a:t>
            </a:r>
            <a:r>
              <a:rPr lang="en-US" dirty="0"/>
              <a:t>in Applying DRL in Job </a:t>
            </a:r>
            <a:r>
              <a:rPr lang="en-US" dirty="0" smtClean="0"/>
              <a:t>Placement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33184676"/>
              </p:ext>
            </p:extLst>
          </p:nvPr>
        </p:nvGraphicFramePr>
        <p:xfrm>
          <a:off x="102480" y="1080655"/>
          <a:ext cx="8780263" cy="338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06946231"/>
              </p:ext>
            </p:extLst>
          </p:nvPr>
        </p:nvGraphicFramePr>
        <p:xfrm>
          <a:off x="138106" y="3360717"/>
          <a:ext cx="8887141" cy="3008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4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40"/>
    </mc:Choice>
    <mc:Fallback xmlns="">
      <p:transition spd="slow" advTm="4244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/>
          <p:cNvSpPr/>
          <p:nvPr/>
        </p:nvSpPr>
        <p:spPr>
          <a:xfrm>
            <a:off x="6570531" y="1553723"/>
            <a:ext cx="2063045" cy="4034277"/>
          </a:xfrm>
          <a:prstGeom prst="roundRect">
            <a:avLst/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  <a:prstDash val="dash"/>
              </a:ln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57665" y="4947918"/>
            <a:ext cx="4834990" cy="1091638"/>
          </a:xfrm>
          <a:prstGeom prst="roundRect">
            <a:avLst/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  <a:prstDash val="dash"/>
              </a:ln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88334" y="1770600"/>
            <a:ext cx="5960533" cy="2841800"/>
          </a:xfrm>
          <a:prstGeom prst="roundRect">
            <a:avLst/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  <a:prstDash val="dash"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Harmony</a:t>
            </a:r>
            <a:r>
              <a:rPr lang="en-US" dirty="0"/>
              <a:t>: System Overview</a:t>
            </a:r>
          </a:p>
        </p:txBody>
      </p:sp>
      <p:sp>
        <p:nvSpPr>
          <p:cNvPr id="4" name="Cloud 3"/>
          <p:cNvSpPr/>
          <p:nvPr/>
        </p:nvSpPr>
        <p:spPr>
          <a:xfrm>
            <a:off x="462403" y="2474289"/>
            <a:ext cx="1642887" cy="928482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Synthetic Trace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2134" y="2585157"/>
            <a:ext cx="793046" cy="71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47510" y="2585157"/>
            <a:ext cx="1117600" cy="71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7779" y="2585157"/>
            <a:ext cx="1196622" cy="711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Placement Policy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729942" y="3584223"/>
            <a:ext cx="1343377" cy="88617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Reward Model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821710" y="2979562"/>
            <a:ext cx="1388533" cy="115146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DRL Model</a:t>
            </a:r>
            <a:endParaRPr lang="en-US" dirty="0"/>
          </a:p>
        </p:txBody>
      </p:sp>
      <p:cxnSp>
        <p:nvCxnSpPr>
          <p:cNvPr id="11" name="Elbow Connector 10"/>
          <p:cNvCxnSpPr>
            <a:stCxn id="7" idx="0"/>
            <a:endCxn id="5" idx="0"/>
          </p:cNvCxnSpPr>
          <p:nvPr/>
        </p:nvCxnSpPr>
        <p:spPr>
          <a:xfrm rot="16200000" flipV="1">
            <a:off x="4022374" y="1211440"/>
            <a:ext cx="12700" cy="274743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5180" y="1981230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Observe State Change</a:t>
            </a:r>
            <a:endParaRPr lang="en-US" dirty="0"/>
          </a:p>
        </p:txBody>
      </p:sp>
      <p:cxnSp>
        <p:nvCxnSpPr>
          <p:cNvPr id="18" name="Elbow Connector 17"/>
          <p:cNvCxnSpPr>
            <a:stCxn id="8" idx="2"/>
            <a:endCxn id="4" idx="1"/>
          </p:cNvCxnSpPr>
          <p:nvPr/>
        </p:nvCxnSpPr>
        <p:spPr>
          <a:xfrm rot="10800000">
            <a:off x="1283848" y="3401782"/>
            <a:ext cx="3446095" cy="6255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57325" y="3679876"/>
            <a:ext cx="9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7" idx="2"/>
            <a:endCxn id="8" idx="0"/>
          </p:cNvCxnSpPr>
          <p:nvPr/>
        </p:nvCxnSpPr>
        <p:spPr>
          <a:xfrm>
            <a:off x="5396090" y="3296357"/>
            <a:ext cx="5541" cy="287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loud 28"/>
          <p:cNvSpPr/>
          <p:nvPr/>
        </p:nvSpPr>
        <p:spPr>
          <a:xfrm>
            <a:off x="528662" y="4991531"/>
            <a:ext cx="1693334" cy="93329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Historical Trace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486380" y="5102579"/>
            <a:ext cx="1117600" cy="71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906310" y="5102579"/>
            <a:ext cx="1196622" cy="711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Reward Prediction</a:t>
            </a:r>
            <a:endParaRPr lang="en-US" dirty="0"/>
          </a:p>
        </p:txBody>
      </p:sp>
      <p:sp>
        <p:nvSpPr>
          <p:cNvPr id="32" name="Cloud 31"/>
          <p:cNvSpPr/>
          <p:nvPr/>
        </p:nvSpPr>
        <p:spPr>
          <a:xfrm>
            <a:off x="6633434" y="1567573"/>
            <a:ext cx="1765086" cy="115146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Submitted Jobs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17664" y="4667957"/>
            <a:ext cx="1196622" cy="711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</a:p>
          <a:p>
            <a:pPr algn="ctr"/>
            <a:r>
              <a:rPr lang="en-US" dirty="0" smtClean="0"/>
              <a:t>Placement</a:t>
            </a:r>
            <a:endParaRPr lang="en-US" dirty="0"/>
          </a:p>
        </p:txBody>
      </p:sp>
      <p:cxnSp>
        <p:nvCxnSpPr>
          <p:cNvPr id="34" name="Elbow Connector 33"/>
          <p:cNvCxnSpPr>
            <a:stCxn id="33" idx="2"/>
            <a:endCxn id="29" idx="1"/>
          </p:cNvCxnSpPr>
          <p:nvPr/>
        </p:nvCxnSpPr>
        <p:spPr>
          <a:xfrm rot="5400000">
            <a:off x="4173314" y="2581172"/>
            <a:ext cx="544676" cy="6140646"/>
          </a:xfrm>
          <a:prstGeom prst="bentConnector3">
            <a:avLst>
              <a:gd name="adj1" fmla="val 14215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3991" y="6241357"/>
            <a:ext cx="139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 Trace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6186312" y="3443112"/>
            <a:ext cx="553155" cy="46284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18910560">
            <a:off x="4971834" y="4523670"/>
            <a:ext cx="553155" cy="46284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0" idx="3"/>
            <a:endCxn id="31" idx="1"/>
          </p:cNvCxnSpPr>
          <p:nvPr/>
        </p:nvCxnSpPr>
        <p:spPr>
          <a:xfrm>
            <a:off x="3603980" y="5458179"/>
            <a:ext cx="3023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0"/>
            <a:endCxn id="30" idx="1"/>
          </p:cNvCxnSpPr>
          <p:nvPr/>
        </p:nvCxnSpPr>
        <p:spPr>
          <a:xfrm>
            <a:off x="2220585" y="5458179"/>
            <a:ext cx="265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5" idx="3"/>
            <a:endCxn id="6" idx="1"/>
          </p:cNvCxnSpPr>
          <p:nvPr/>
        </p:nvCxnSpPr>
        <p:spPr>
          <a:xfrm>
            <a:off x="3045180" y="2940757"/>
            <a:ext cx="3023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3"/>
            <a:endCxn id="7" idx="1"/>
          </p:cNvCxnSpPr>
          <p:nvPr/>
        </p:nvCxnSpPr>
        <p:spPr>
          <a:xfrm>
            <a:off x="4465110" y="2940757"/>
            <a:ext cx="332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2" idx="1"/>
            <a:endCxn id="9" idx="0"/>
          </p:cNvCxnSpPr>
          <p:nvPr/>
        </p:nvCxnSpPr>
        <p:spPr>
          <a:xfrm>
            <a:off x="7515977" y="2717813"/>
            <a:ext cx="0" cy="261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4"/>
            <a:endCxn id="33" idx="0"/>
          </p:cNvCxnSpPr>
          <p:nvPr/>
        </p:nvCxnSpPr>
        <p:spPr>
          <a:xfrm flipH="1">
            <a:off x="7515975" y="4131028"/>
            <a:ext cx="2" cy="5369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14085" y="1434098"/>
            <a:ext cx="302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Deep Reinforcement Learning</a:t>
            </a:r>
            <a:endParaRPr 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2028491" y="4592318"/>
            <a:ext cx="210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Supervised </a:t>
            </a:r>
            <a:r>
              <a:rPr lang="en-US" altLang="zh-CN" b="1" dirty="0" smtClean="0"/>
              <a:t>L</a:t>
            </a:r>
            <a:r>
              <a:rPr lang="en-US" b="1" dirty="0" smtClean="0"/>
              <a:t>earning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731494" y="1174002"/>
            <a:ext cx="176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Online Inference</a:t>
            </a:r>
            <a:endParaRPr lang="en-US" b="1" dirty="0"/>
          </a:p>
        </p:txBody>
      </p:sp>
      <p:cxnSp>
        <p:nvCxnSpPr>
          <p:cNvPr id="68" name="Straight Arrow Connector 67"/>
          <p:cNvCxnSpPr>
            <a:stCxn id="4" idx="0"/>
            <a:endCxn id="5" idx="1"/>
          </p:cNvCxnSpPr>
          <p:nvPr/>
        </p:nvCxnSpPr>
        <p:spPr>
          <a:xfrm>
            <a:off x="2103921" y="2938530"/>
            <a:ext cx="148213" cy="2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4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07"/>
    </mc:Choice>
    <mc:Fallback xmlns="">
      <p:transition spd="slow" advTm="12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1" grpId="0" animBg="1"/>
      <p:bldP spid="59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21" grpId="0"/>
      <p:bldP spid="29" grpId="0" animBg="1"/>
      <p:bldP spid="30" grpId="0" animBg="1"/>
      <p:bldP spid="31" grpId="0" animBg="1"/>
      <p:bldP spid="32" grpId="0" animBg="1"/>
      <p:bldP spid="33" grpId="0" animBg="1"/>
      <p:bldP spid="38" grpId="0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Harmony</a:t>
            </a:r>
            <a:r>
              <a:rPr lang="en-US" dirty="0"/>
              <a:t>: System Overview</a:t>
            </a:r>
          </a:p>
        </p:txBody>
      </p:sp>
      <p:sp>
        <p:nvSpPr>
          <p:cNvPr id="4" name="Cloud 3"/>
          <p:cNvSpPr/>
          <p:nvPr/>
        </p:nvSpPr>
        <p:spPr>
          <a:xfrm>
            <a:off x="462403" y="2474289"/>
            <a:ext cx="1642887" cy="928482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Synthetic Trace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2134" y="2585157"/>
            <a:ext cx="793046" cy="71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47510" y="2585157"/>
            <a:ext cx="1117600" cy="71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7779" y="2585157"/>
            <a:ext cx="1196622" cy="711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Placement Policy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729942" y="3584223"/>
            <a:ext cx="1343377" cy="88617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Reward Model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821710" y="2979562"/>
            <a:ext cx="1388533" cy="115146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DRL Model</a:t>
            </a:r>
            <a:endParaRPr lang="en-US" dirty="0"/>
          </a:p>
        </p:txBody>
      </p:sp>
      <p:cxnSp>
        <p:nvCxnSpPr>
          <p:cNvPr id="11" name="Elbow Connector 10"/>
          <p:cNvCxnSpPr>
            <a:stCxn id="7" idx="0"/>
            <a:endCxn id="5" idx="0"/>
          </p:cNvCxnSpPr>
          <p:nvPr/>
        </p:nvCxnSpPr>
        <p:spPr>
          <a:xfrm rot="16200000" flipV="1">
            <a:off x="4022374" y="1211440"/>
            <a:ext cx="12700" cy="274743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5180" y="1981230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Observe State Change</a:t>
            </a:r>
            <a:endParaRPr lang="en-US" dirty="0"/>
          </a:p>
        </p:txBody>
      </p:sp>
      <p:cxnSp>
        <p:nvCxnSpPr>
          <p:cNvPr id="18" name="Elbow Connector 17"/>
          <p:cNvCxnSpPr>
            <a:stCxn id="8" idx="2"/>
            <a:endCxn id="4" idx="1"/>
          </p:cNvCxnSpPr>
          <p:nvPr/>
        </p:nvCxnSpPr>
        <p:spPr>
          <a:xfrm rot="10800000">
            <a:off x="1283848" y="3401782"/>
            <a:ext cx="3446095" cy="6255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57325" y="3679876"/>
            <a:ext cx="9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7" idx="2"/>
            <a:endCxn id="8" idx="0"/>
          </p:cNvCxnSpPr>
          <p:nvPr/>
        </p:nvCxnSpPr>
        <p:spPr>
          <a:xfrm>
            <a:off x="5396090" y="3296357"/>
            <a:ext cx="5541" cy="287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loud 28"/>
          <p:cNvSpPr/>
          <p:nvPr/>
        </p:nvSpPr>
        <p:spPr>
          <a:xfrm>
            <a:off x="528662" y="4991531"/>
            <a:ext cx="1693334" cy="93329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Historical Trace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486380" y="5102579"/>
            <a:ext cx="1117600" cy="71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906310" y="5102579"/>
            <a:ext cx="1196622" cy="711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Reward Prediction</a:t>
            </a:r>
            <a:endParaRPr lang="en-US" dirty="0"/>
          </a:p>
        </p:txBody>
      </p:sp>
      <p:sp>
        <p:nvSpPr>
          <p:cNvPr id="32" name="Cloud 31"/>
          <p:cNvSpPr/>
          <p:nvPr/>
        </p:nvSpPr>
        <p:spPr>
          <a:xfrm>
            <a:off x="6633434" y="1579646"/>
            <a:ext cx="1765086" cy="115146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Submitted Jobs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17664" y="4667957"/>
            <a:ext cx="1196622" cy="711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</a:p>
          <a:p>
            <a:pPr algn="ctr"/>
            <a:r>
              <a:rPr lang="en-US" dirty="0" smtClean="0"/>
              <a:t>Placement</a:t>
            </a:r>
            <a:endParaRPr lang="en-US" dirty="0"/>
          </a:p>
        </p:txBody>
      </p:sp>
      <p:cxnSp>
        <p:nvCxnSpPr>
          <p:cNvPr id="34" name="Elbow Connector 33"/>
          <p:cNvCxnSpPr>
            <a:stCxn id="33" idx="2"/>
            <a:endCxn id="29" idx="1"/>
          </p:cNvCxnSpPr>
          <p:nvPr/>
        </p:nvCxnSpPr>
        <p:spPr>
          <a:xfrm rot="5400000">
            <a:off x="4173314" y="2581172"/>
            <a:ext cx="544676" cy="6140646"/>
          </a:xfrm>
          <a:prstGeom prst="bentConnector3">
            <a:avLst>
              <a:gd name="adj1" fmla="val 14215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3991" y="6241357"/>
            <a:ext cx="139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 Trace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6186312" y="3443112"/>
            <a:ext cx="553155" cy="46284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18910560">
            <a:off x="4971834" y="4523670"/>
            <a:ext cx="553155" cy="46284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0" idx="3"/>
            <a:endCxn id="31" idx="1"/>
          </p:cNvCxnSpPr>
          <p:nvPr/>
        </p:nvCxnSpPr>
        <p:spPr>
          <a:xfrm>
            <a:off x="3603980" y="5458179"/>
            <a:ext cx="3023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0"/>
            <a:endCxn id="30" idx="1"/>
          </p:cNvCxnSpPr>
          <p:nvPr/>
        </p:nvCxnSpPr>
        <p:spPr>
          <a:xfrm>
            <a:off x="2220585" y="5458179"/>
            <a:ext cx="265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5" idx="3"/>
            <a:endCxn id="6" idx="1"/>
          </p:cNvCxnSpPr>
          <p:nvPr/>
        </p:nvCxnSpPr>
        <p:spPr>
          <a:xfrm>
            <a:off x="3045180" y="2940757"/>
            <a:ext cx="3023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3"/>
            <a:endCxn id="7" idx="1"/>
          </p:cNvCxnSpPr>
          <p:nvPr/>
        </p:nvCxnSpPr>
        <p:spPr>
          <a:xfrm>
            <a:off x="4465110" y="2940757"/>
            <a:ext cx="332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2" idx="1"/>
            <a:endCxn id="9" idx="0"/>
          </p:cNvCxnSpPr>
          <p:nvPr/>
        </p:nvCxnSpPr>
        <p:spPr>
          <a:xfrm>
            <a:off x="7515977" y="2729886"/>
            <a:ext cx="0" cy="249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4"/>
            <a:endCxn id="33" idx="0"/>
          </p:cNvCxnSpPr>
          <p:nvPr/>
        </p:nvCxnSpPr>
        <p:spPr>
          <a:xfrm flipH="1">
            <a:off x="7515975" y="4131028"/>
            <a:ext cx="2" cy="5369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14085" y="1434098"/>
            <a:ext cx="302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Deep Reinforcement Learning</a:t>
            </a:r>
            <a:endParaRPr 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2028491" y="4592318"/>
            <a:ext cx="210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Supervised </a:t>
            </a:r>
            <a:r>
              <a:rPr lang="en-US" altLang="zh-CN" b="1" dirty="0" smtClean="0"/>
              <a:t>L</a:t>
            </a:r>
            <a:r>
              <a:rPr lang="en-US" b="1" dirty="0" smtClean="0"/>
              <a:t>earning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731494" y="1174002"/>
            <a:ext cx="176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Online Inference</a:t>
            </a:r>
            <a:endParaRPr lang="en-US" b="1" dirty="0"/>
          </a:p>
        </p:txBody>
      </p:sp>
      <p:cxnSp>
        <p:nvCxnSpPr>
          <p:cNvPr id="68" name="Straight Arrow Connector 67"/>
          <p:cNvCxnSpPr>
            <a:stCxn id="4" idx="0"/>
            <a:endCxn id="5" idx="1"/>
          </p:cNvCxnSpPr>
          <p:nvPr/>
        </p:nvCxnSpPr>
        <p:spPr>
          <a:xfrm>
            <a:off x="2103921" y="2938530"/>
            <a:ext cx="148213" cy="2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488334" y="1770600"/>
            <a:ext cx="5960533" cy="2841800"/>
          </a:xfrm>
          <a:prstGeom prst="roundRect">
            <a:avLst/>
          </a:prstGeom>
          <a:noFill/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  <a:prstDash val="dash"/>
              </a:ln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12</a:t>
            </a:fld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457665" y="4947918"/>
            <a:ext cx="4834990" cy="1091638"/>
          </a:xfrm>
          <a:prstGeom prst="roundRect">
            <a:avLst/>
          </a:prstGeom>
          <a:solidFill>
            <a:schemeClr val="bg2">
              <a:lumMod val="50000"/>
              <a:alpha val="45000"/>
            </a:schemeClr>
          </a:solidFill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  <a:prstDash val="dash"/>
              </a:ln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6570531" y="1553723"/>
            <a:ext cx="2063045" cy="4034277"/>
          </a:xfrm>
          <a:prstGeom prst="roundRect">
            <a:avLst/>
          </a:prstGeom>
          <a:solidFill>
            <a:schemeClr val="bg2">
              <a:lumMod val="50000"/>
              <a:alpha val="45000"/>
            </a:schemeClr>
          </a:solidFill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  <a:prstDash val="dash"/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90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4"/>
    </mc:Choice>
    <mc:Fallback xmlns="">
      <p:transition spd="slow" advTm="3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DRL Framework - </a:t>
            </a:r>
            <a:r>
              <a:rPr lang="en-US" dirty="0"/>
              <a:t>State S</a:t>
            </a:r>
            <a:r>
              <a:rPr lang="en-US" dirty="0" smtClean="0"/>
              <a:t>pace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4666435"/>
              </p:ext>
            </p:extLst>
          </p:nvPr>
        </p:nvGraphicFramePr>
        <p:xfrm>
          <a:off x="553155" y="1352374"/>
          <a:ext cx="8037690" cy="4828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88"/>
    </mc:Choice>
    <mc:Fallback xmlns="">
      <p:transition spd="slow" advTm="3548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DRL </a:t>
            </a:r>
            <a:r>
              <a:rPr lang="en-US" dirty="0"/>
              <a:t>Framework - </a:t>
            </a:r>
            <a:r>
              <a:rPr lang="en-US" dirty="0" smtClean="0"/>
              <a:t>Action 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96953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probability distribution</a:t>
                </a:r>
                <a:r>
                  <a:rPr lang="en-US" dirty="0" smtClean="0"/>
                  <a:t> </a:t>
                </a:r>
                <a:r>
                  <a:rPr lang="en-US" dirty="0"/>
                  <a:t>over the action space</a:t>
                </a:r>
              </a:p>
              <a:p>
                <a:r>
                  <a:rPr lang="en-US" dirty="0" smtClean="0"/>
                  <a:t>Natural solution</a:t>
                </a:r>
              </a:p>
              <a:p>
                <a:pPr lvl="1"/>
                <a:r>
                  <a:rPr lang="en-US" dirty="0" smtClean="0"/>
                  <a:t>Each combination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placement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decision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is one action</a:t>
                </a:r>
              </a:p>
              <a:p>
                <a:pPr lvl="1"/>
                <a:r>
                  <a:rPr lang="en-US" dirty="0" smtClean="0"/>
                  <a:t>Exponential action space</a:t>
                </a:r>
              </a:p>
              <a:p>
                <a:r>
                  <a:rPr lang="en-US" dirty="0"/>
                  <a:t> </a:t>
                </a:r>
                <a:r>
                  <a:rPr lang="en-US" dirty="0" smtClean="0"/>
                  <a:t>Simplify </a:t>
                </a:r>
                <a:r>
                  <a:rPr lang="en-US" dirty="0"/>
                  <a:t>the action </a:t>
                </a:r>
                <a:r>
                  <a:rPr lang="en-US" dirty="0" smtClean="0"/>
                  <a:t>definition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latin typeface="Cambria Math" charset="0"/>
                      </a:rPr>
                      <m:t>,</m:t>
                    </m:r>
                    <m:r>
                      <a:rPr lang="en-US" i="1" dirty="0" smtClean="0">
                        <a:latin typeface="Cambria Math" charset="0"/>
                      </a:rPr>
                      <m:t>0</m:t>
                    </m:r>
                    <m:r>
                      <a:rPr lang="en-US" b="0" i="1" dirty="0" smtClean="0">
                        <a:latin typeface="Cambria Math" charset="0"/>
                      </a:rPr>
                      <m:t>,</m:t>
                    </m:r>
                    <m:r>
                      <a:rPr lang="en-US" i="1" dirty="0" smtClean="0">
                        <a:latin typeface="Cambria Math" charset="0"/>
                      </a:rPr>
                      <m:t>𝑚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meaning placing one worker of job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on </a:t>
                </a:r>
                <a:r>
                  <a:rPr lang="en-US" dirty="0"/>
                  <a:t>server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latin typeface="Cambria Math" charset="0"/>
                      </a:rPr>
                      <m:t>,1,</m:t>
                    </m:r>
                    <m:r>
                      <a:rPr lang="en-US" i="1" dirty="0">
                        <a:latin typeface="Cambria Math" charset="0"/>
                      </a:rPr>
                      <m:t>𝑚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meaning placing one </a:t>
                </a:r>
                <a:r>
                  <a:rPr lang="en-US" dirty="0" smtClean="0"/>
                  <a:t>parameter server of </a:t>
                </a:r>
                <a:r>
                  <a:rPr lang="en-US" dirty="0"/>
                  <a:t>job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on server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𝑚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969533"/>
              </a:xfrm>
              <a:blipFill rotWithShape="0">
                <a:blip r:embed="rId4"/>
                <a:stretch>
                  <a:fillRect l="-1391" t="-2454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loud 3"/>
          <p:cNvSpPr/>
          <p:nvPr/>
        </p:nvSpPr>
        <p:spPr>
          <a:xfrm>
            <a:off x="2527391" y="5533901"/>
            <a:ext cx="4089218" cy="1011197"/>
          </a:xfrm>
          <a:prstGeom prst="cloud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/>
              </a:rPr>
              <a:t>Polynomial action space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98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04"/>
    </mc:Choice>
    <mc:Fallback xmlns="">
      <p:transition spd="slow" advTm="140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DRL Framework - </a:t>
            </a:r>
            <a:r>
              <a:rPr lang="en-US" altLang="zh-CN" dirty="0" smtClean="0"/>
              <a:t>Reward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77952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Minimize average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job completion </a:t>
                </a:r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time</a:t>
                </a:r>
              </a:p>
              <a:p>
                <a:r>
                  <a:rPr lang="en-US" dirty="0" smtClean="0"/>
                  <a:t>Use job </a:t>
                </a:r>
                <a:r>
                  <a:rPr lang="en-US" dirty="0"/>
                  <a:t>completion </a:t>
                </a:r>
                <a:r>
                  <a:rPr lang="en-US" dirty="0" smtClean="0"/>
                  <a:t>time as the reward?</a:t>
                </a:r>
              </a:p>
              <a:p>
                <a:pPr lvl="1"/>
                <a:r>
                  <a:rPr lang="en-US" dirty="0" smtClean="0"/>
                  <a:t>Only </a:t>
                </a:r>
                <a:r>
                  <a:rPr lang="en-US" dirty="0"/>
                  <a:t>known when </a:t>
                </a:r>
                <a:r>
                  <a:rPr lang="en-US" dirty="0" smtClean="0"/>
                  <a:t>a job </a:t>
                </a:r>
                <a:r>
                  <a:rPr lang="en-US" dirty="0"/>
                  <a:t>is </a:t>
                </a:r>
                <a:r>
                  <a:rPr lang="en-US" dirty="0" smtClean="0"/>
                  <a:t>finished</a:t>
                </a:r>
              </a:p>
              <a:p>
                <a:pPr lvl="1"/>
                <a:r>
                  <a:rPr lang="en-US" dirty="0" smtClean="0"/>
                  <a:t>Decided by both current and future actions</a:t>
                </a:r>
                <a:endParaRPr lang="en-US" dirty="0"/>
              </a:p>
              <a:p>
                <a:r>
                  <a:rPr lang="en-US" dirty="0"/>
                  <a:t>P</a:t>
                </a:r>
                <a:r>
                  <a:rPr lang="en-US" dirty="0" smtClean="0"/>
                  <a:t>er-interval </a:t>
                </a:r>
                <a:r>
                  <a:rPr lang="en-US" dirty="0"/>
                  <a:t>reward</a:t>
                </a:r>
              </a:p>
              <a:p>
                <a:pPr lvl="1"/>
                <a:r>
                  <a:rPr lang="en-US" dirty="0" smtClean="0"/>
                  <a:t>Sum </a:t>
                </a:r>
                <a:r>
                  <a:rPr lang="en-US" dirty="0"/>
                  <a:t>of normalized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training speeds</a:t>
                </a:r>
                <a:r>
                  <a:rPr lang="en-US" dirty="0"/>
                  <a:t> of all concurrent jobs </a:t>
                </a:r>
                <a:r>
                  <a:rPr lang="en-US" dirty="0" smtClean="0"/>
                  <a:t>in the </a:t>
                </a:r>
                <a:r>
                  <a:rPr lang="en-US" dirty="0"/>
                  <a:t>scheduling </a:t>
                </a:r>
                <a:r>
                  <a:rPr lang="en-US" dirty="0" smtClean="0"/>
                  <a:t>interval</a:t>
                </a:r>
              </a:p>
              <a:p>
                <a:pPr lvl="1"/>
                <a:r>
                  <a:rPr lang="en-US" dirty="0" smtClean="0"/>
                  <a:t>More trained epochs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⟶</m:t>
                    </m:r>
                  </m:oMath>
                </a14:m>
                <a:r>
                  <a:rPr lang="en-US" dirty="0" smtClean="0"/>
                  <a:t> Fewer intervals to complete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779528"/>
              </a:xfrm>
              <a:blipFill rotWithShape="0">
                <a:blip r:embed="rId4"/>
                <a:stretch>
                  <a:fillRect l="-1391" t="-2581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07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"/>
    </mc:Choice>
    <mc:Fallback xmlns="">
      <p:transition spd="slow" advTm="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DRL Model </a:t>
            </a:r>
            <a:r>
              <a:rPr lang="en-US" dirty="0" smtClean="0"/>
              <a:t>Training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Maximize the expected </a:t>
                </a:r>
                <a:r>
                  <a:rPr lang="en-US" dirty="0"/>
                  <a:t>cumulative discounted </a:t>
                </a:r>
                <a:r>
                  <a:rPr lang="en-US" dirty="0" smtClean="0"/>
                  <a:t>reward</a:t>
                </a:r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≥0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Policy gradient to update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𝑄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10" idx="2"/>
          </p:cNvCxnSpPr>
          <p:nvPr/>
        </p:nvCxnSpPr>
        <p:spPr>
          <a:xfrm flipH="1">
            <a:off x="6391961" y="3218962"/>
            <a:ext cx="526102" cy="6886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50835" y="2653199"/>
            <a:ext cx="2334455" cy="56576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Quality of the action</a:t>
            </a:r>
            <a:endParaRPr lang="en-US" sz="2000" dirty="0"/>
          </a:p>
        </p:txBody>
      </p:sp>
      <p:cxnSp>
        <p:nvCxnSpPr>
          <p:cNvPr id="11" name="Straight Arrow Connector 10"/>
          <p:cNvCxnSpPr>
            <a:stCxn id="15" idx="0"/>
          </p:cNvCxnSpPr>
          <p:nvPr/>
        </p:nvCxnSpPr>
        <p:spPr>
          <a:xfrm flipH="1" flipV="1">
            <a:off x="4660331" y="4523729"/>
            <a:ext cx="533401" cy="415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660331" y="4939033"/>
            <a:ext cx="1066801" cy="39511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Policy</a:t>
            </a:r>
          </a:p>
        </p:txBody>
      </p:sp>
      <p:cxnSp>
        <p:nvCxnSpPr>
          <p:cNvPr id="16" name="Straight Arrow Connector 15"/>
          <p:cNvCxnSpPr>
            <a:stCxn id="17" idx="0"/>
          </p:cNvCxnSpPr>
          <p:nvPr/>
        </p:nvCxnSpPr>
        <p:spPr>
          <a:xfrm flipH="1" flipV="1">
            <a:off x="1957670" y="4383763"/>
            <a:ext cx="355609" cy="695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7449" y="5078999"/>
            <a:ext cx="4251659" cy="99289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</a:t>
            </a:r>
            <a:r>
              <a:rPr lang="en-US" sz="2000" dirty="0" smtClean="0"/>
              <a:t>ncrease the probabilities of selecting actions with higher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0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"/>
    </mc:Choice>
    <mc:Fallback xmlns="">
      <p:transition spd="slow" advTm="1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Techniques - Actor-critic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</a:t>
                </a:r>
                <a:r>
                  <a:rPr lang="en-US" dirty="0"/>
                  <a:t>baseline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dependent</a:t>
                </a:r>
                <a:r>
                  <a:rPr lang="en-US" dirty="0" smtClean="0"/>
                  <a:t> on the state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Use the </a:t>
                </a:r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advantage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gradient calculation</a:t>
                </a:r>
              </a:p>
              <a:p>
                <a:endParaRPr lang="en-US" dirty="0" smtClean="0"/>
              </a:p>
              <a:p>
                <a:r>
                  <a:rPr lang="en-US" dirty="0"/>
                  <a:t>M</a:t>
                </a:r>
                <a:r>
                  <a:rPr lang="en-US" dirty="0" smtClean="0"/>
                  <a:t>uch </a:t>
                </a:r>
                <a:r>
                  <a:rPr lang="en-US" dirty="0"/>
                  <a:t>lower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variance</a:t>
                </a:r>
                <a:r>
                  <a:rPr lang="en-US" dirty="0"/>
                  <a:t> in the estimation of </a:t>
                </a:r>
                <a:r>
                  <a:rPr lang="en-US" dirty="0" smtClean="0"/>
                  <a:t>the policy gradient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1391" t="-2241" r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304896" y="3811976"/>
            <a:ext cx="2283435" cy="86704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Estimated by a value network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97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6"/>
    </mc:Choice>
    <mc:Fallback xmlns="">
      <p:transition spd="slow" advTm="3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Techniques </a:t>
            </a:r>
            <a:r>
              <a:rPr lang="en-US" dirty="0"/>
              <a:t>- </a:t>
            </a:r>
            <a:r>
              <a:rPr lang="en-US" dirty="0" smtClean="0"/>
              <a:t>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77065"/>
          </a:xfrm>
        </p:spPr>
        <p:txBody>
          <a:bodyPr>
            <a:normAutofit/>
          </a:bodyPr>
          <a:lstStyle/>
          <a:p>
            <a:r>
              <a:rPr lang="en-US" dirty="0" smtClean="0"/>
              <a:t>Ensure </a:t>
            </a:r>
            <a:r>
              <a:rPr lang="en-US" dirty="0"/>
              <a:t>that the action space 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adequately explored</a:t>
            </a:r>
          </a:p>
          <a:p>
            <a:endParaRPr lang="en-US" dirty="0" smtClean="0"/>
          </a:p>
          <a:p>
            <a:r>
              <a:rPr lang="en-US" dirty="0" smtClean="0"/>
              <a:t>Job-aware exploration</a:t>
            </a:r>
          </a:p>
        </p:txBody>
      </p:sp>
      <p:sp>
        <p:nvSpPr>
          <p:cNvPr id="4" name="Left Brace 3"/>
          <p:cNvSpPr/>
          <p:nvPr/>
        </p:nvSpPr>
        <p:spPr>
          <a:xfrm>
            <a:off x="785381" y="3945458"/>
            <a:ext cx="509471" cy="1345507"/>
          </a:xfrm>
          <a:prstGeom prst="leftBrace">
            <a:avLst>
              <a:gd name="adj1" fmla="val 37881"/>
              <a:gd name="adj2" fmla="val 47367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94852" y="3672994"/>
            <a:ext cx="3089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Action produced by NN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94852" y="4618212"/>
            <a:ext cx="3871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Randomly choose multi-resource bin packing or load balancing policies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66207" y="3672993"/>
                <a:ext cx="2905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400" dirty="0" smtClean="0"/>
                  <a:t>with probability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07" y="3672993"/>
                <a:ext cx="2905411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14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66206" y="4987543"/>
                <a:ext cx="23694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400" dirty="0" smtClean="0"/>
                  <a:t>with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charset="0"/>
                      </a:rPr>
                      <m:t>ϵ</m:t>
                    </m:r>
                  </m:oMath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06" y="4987543"/>
                <a:ext cx="2369431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8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5673769"/>
            <a:ext cx="2057400" cy="365125"/>
          </a:xfrm>
        </p:spPr>
        <p:txBody>
          <a:bodyPr/>
          <a:lstStyle/>
          <a:p>
            <a:fld id="{78D267AD-762B-1A45-95CB-76EAEDFC77E6}" type="slidenum">
              <a:rPr lang="en-US" smtClean="0"/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5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29"/>
    </mc:Choice>
    <mc:Fallback xmlns="">
      <p:transition spd="slow" advTm="32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457665" y="4947918"/>
            <a:ext cx="4834990" cy="1091638"/>
          </a:xfrm>
          <a:prstGeom prst="roundRect">
            <a:avLst/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  <a:prstDash val="dash"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Harmony</a:t>
            </a:r>
            <a:r>
              <a:rPr lang="en-US" dirty="0"/>
              <a:t>: System Overview</a:t>
            </a:r>
          </a:p>
        </p:txBody>
      </p:sp>
      <p:sp>
        <p:nvSpPr>
          <p:cNvPr id="4" name="Cloud 3"/>
          <p:cNvSpPr/>
          <p:nvPr/>
        </p:nvSpPr>
        <p:spPr>
          <a:xfrm>
            <a:off x="462403" y="2474289"/>
            <a:ext cx="1642887" cy="928482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Synthetic Trace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2134" y="2585157"/>
            <a:ext cx="793046" cy="71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47510" y="2585157"/>
            <a:ext cx="1117600" cy="71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7779" y="2585157"/>
            <a:ext cx="1196622" cy="711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Placement Policy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729942" y="3584223"/>
            <a:ext cx="1343377" cy="88617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Reward Model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821710" y="2979562"/>
            <a:ext cx="1388533" cy="115146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DRL Model</a:t>
            </a:r>
            <a:endParaRPr lang="en-US" dirty="0"/>
          </a:p>
        </p:txBody>
      </p:sp>
      <p:cxnSp>
        <p:nvCxnSpPr>
          <p:cNvPr id="11" name="Elbow Connector 10"/>
          <p:cNvCxnSpPr>
            <a:stCxn id="7" idx="0"/>
            <a:endCxn id="5" idx="0"/>
          </p:cNvCxnSpPr>
          <p:nvPr/>
        </p:nvCxnSpPr>
        <p:spPr>
          <a:xfrm rot="16200000" flipV="1">
            <a:off x="4022374" y="1211440"/>
            <a:ext cx="12700" cy="274743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5180" y="1981230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Observe State Change</a:t>
            </a:r>
            <a:endParaRPr lang="en-US" dirty="0"/>
          </a:p>
        </p:txBody>
      </p:sp>
      <p:cxnSp>
        <p:nvCxnSpPr>
          <p:cNvPr id="18" name="Elbow Connector 17"/>
          <p:cNvCxnSpPr>
            <a:stCxn id="8" idx="2"/>
            <a:endCxn id="4" idx="1"/>
          </p:cNvCxnSpPr>
          <p:nvPr/>
        </p:nvCxnSpPr>
        <p:spPr>
          <a:xfrm rot="10800000">
            <a:off x="1283848" y="3401782"/>
            <a:ext cx="3446095" cy="6255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57325" y="3679876"/>
            <a:ext cx="9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Reward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7" idx="2"/>
            <a:endCxn id="8" idx="0"/>
          </p:cNvCxnSpPr>
          <p:nvPr/>
        </p:nvCxnSpPr>
        <p:spPr>
          <a:xfrm>
            <a:off x="5396090" y="3296357"/>
            <a:ext cx="5541" cy="287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loud 28"/>
          <p:cNvSpPr/>
          <p:nvPr/>
        </p:nvSpPr>
        <p:spPr>
          <a:xfrm>
            <a:off x="528662" y="4991531"/>
            <a:ext cx="1693334" cy="93329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Historical Trace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486380" y="5102579"/>
            <a:ext cx="1117600" cy="711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906310" y="5102579"/>
            <a:ext cx="1196622" cy="711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Reward Prediction</a:t>
            </a:r>
            <a:endParaRPr lang="en-US" dirty="0"/>
          </a:p>
        </p:txBody>
      </p:sp>
      <p:sp>
        <p:nvSpPr>
          <p:cNvPr id="32" name="Cloud 31"/>
          <p:cNvSpPr/>
          <p:nvPr/>
        </p:nvSpPr>
        <p:spPr>
          <a:xfrm>
            <a:off x="6633432" y="1561256"/>
            <a:ext cx="1765086" cy="115146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Submitted Jobs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17664" y="4667957"/>
            <a:ext cx="1196622" cy="711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</a:t>
            </a:r>
          </a:p>
          <a:p>
            <a:pPr algn="ctr"/>
            <a:r>
              <a:rPr lang="en-US" dirty="0" smtClean="0"/>
              <a:t>Placement</a:t>
            </a:r>
            <a:endParaRPr lang="en-US" dirty="0"/>
          </a:p>
        </p:txBody>
      </p:sp>
      <p:cxnSp>
        <p:nvCxnSpPr>
          <p:cNvPr id="34" name="Elbow Connector 33"/>
          <p:cNvCxnSpPr>
            <a:stCxn id="33" idx="2"/>
            <a:endCxn id="29" idx="1"/>
          </p:cNvCxnSpPr>
          <p:nvPr/>
        </p:nvCxnSpPr>
        <p:spPr>
          <a:xfrm rot="5400000">
            <a:off x="4173314" y="2581172"/>
            <a:ext cx="544676" cy="6140646"/>
          </a:xfrm>
          <a:prstGeom prst="bentConnector3">
            <a:avLst>
              <a:gd name="adj1" fmla="val 14215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3991" y="6241357"/>
            <a:ext cx="139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 Trace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6186312" y="3443112"/>
            <a:ext cx="553155" cy="46284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18910560">
            <a:off x="4971834" y="4523670"/>
            <a:ext cx="553155" cy="46284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0" idx="3"/>
            <a:endCxn id="31" idx="1"/>
          </p:cNvCxnSpPr>
          <p:nvPr/>
        </p:nvCxnSpPr>
        <p:spPr>
          <a:xfrm>
            <a:off x="3603980" y="5458179"/>
            <a:ext cx="3023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0"/>
            <a:endCxn id="30" idx="1"/>
          </p:cNvCxnSpPr>
          <p:nvPr/>
        </p:nvCxnSpPr>
        <p:spPr>
          <a:xfrm>
            <a:off x="2220585" y="5458179"/>
            <a:ext cx="265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5" idx="3"/>
            <a:endCxn id="6" idx="1"/>
          </p:cNvCxnSpPr>
          <p:nvPr/>
        </p:nvCxnSpPr>
        <p:spPr>
          <a:xfrm>
            <a:off x="3045180" y="2940757"/>
            <a:ext cx="3023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3"/>
            <a:endCxn id="7" idx="1"/>
          </p:cNvCxnSpPr>
          <p:nvPr/>
        </p:nvCxnSpPr>
        <p:spPr>
          <a:xfrm>
            <a:off x="4465110" y="2940757"/>
            <a:ext cx="332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2" idx="1"/>
            <a:endCxn id="9" idx="0"/>
          </p:cNvCxnSpPr>
          <p:nvPr/>
        </p:nvCxnSpPr>
        <p:spPr>
          <a:xfrm>
            <a:off x="7515975" y="2711496"/>
            <a:ext cx="2" cy="268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4"/>
            <a:endCxn id="33" idx="0"/>
          </p:cNvCxnSpPr>
          <p:nvPr/>
        </p:nvCxnSpPr>
        <p:spPr>
          <a:xfrm flipH="1">
            <a:off x="7515975" y="4131028"/>
            <a:ext cx="2" cy="5369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14085" y="1434098"/>
            <a:ext cx="302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Deep Reinforcement Learning</a:t>
            </a:r>
            <a:endParaRPr 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2028491" y="4592318"/>
            <a:ext cx="210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Supervised </a:t>
            </a:r>
            <a:r>
              <a:rPr lang="en-US" altLang="zh-CN" b="1" dirty="0" smtClean="0"/>
              <a:t>L</a:t>
            </a:r>
            <a:r>
              <a:rPr lang="en-US" b="1" dirty="0" smtClean="0"/>
              <a:t>earning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731494" y="1174002"/>
            <a:ext cx="176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Online Inference</a:t>
            </a:r>
            <a:endParaRPr lang="en-US" b="1" dirty="0"/>
          </a:p>
        </p:txBody>
      </p:sp>
      <p:cxnSp>
        <p:nvCxnSpPr>
          <p:cNvPr id="68" name="Straight Arrow Connector 67"/>
          <p:cNvCxnSpPr>
            <a:stCxn id="4" idx="0"/>
            <a:endCxn id="5" idx="1"/>
          </p:cNvCxnSpPr>
          <p:nvPr/>
        </p:nvCxnSpPr>
        <p:spPr>
          <a:xfrm>
            <a:off x="2103921" y="2938530"/>
            <a:ext cx="148213" cy="2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19</a:t>
            </a:fld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17888" y="1777353"/>
            <a:ext cx="5960533" cy="2841800"/>
          </a:xfrm>
          <a:prstGeom prst="roundRect">
            <a:avLst/>
          </a:prstGeom>
          <a:solidFill>
            <a:schemeClr val="bg2">
              <a:lumMod val="50000"/>
              <a:alpha val="45000"/>
            </a:schemeClr>
          </a:solidFill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  <a:prstDash val="dash"/>
              </a:ln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6570531" y="1553723"/>
            <a:ext cx="2063045" cy="4034277"/>
          </a:xfrm>
          <a:prstGeom prst="roundRect">
            <a:avLst/>
          </a:prstGeom>
          <a:solidFill>
            <a:schemeClr val="bg2">
              <a:lumMod val="50000"/>
              <a:alpha val="45000"/>
            </a:schemeClr>
          </a:solidFill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  <a:prstDash val="dash"/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442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7"/>
    </mc:Choice>
    <mc:Fallback xmlns="">
      <p:transition spd="slow" advTm="9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Distributed Machine Learning (ML)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96" y="2329922"/>
            <a:ext cx="1776357" cy="106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302" y="3146250"/>
            <a:ext cx="2750140" cy="10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24" y="4889913"/>
            <a:ext cx="1788707" cy="104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252" y="4464715"/>
            <a:ext cx="3499248" cy="123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523" y="3395736"/>
            <a:ext cx="2107151" cy="1205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AF62-DA7D-6648-8DB0-9443B2A3BFF4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9442" y="5685677"/>
            <a:ext cx="1600434" cy="10658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8650" y="1766270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Increasing deep learning workloads in production clusters</a:t>
            </a:r>
            <a:endParaRPr lang="en-US" sz="2800" dirty="0"/>
          </a:p>
        </p:txBody>
      </p:sp>
      <p:sp>
        <p:nvSpPr>
          <p:cNvPr id="15" name="Left Brace 14"/>
          <p:cNvSpPr/>
          <p:nvPr/>
        </p:nvSpPr>
        <p:spPr>
          <a:xfrm>
            <a:off x="3781587" y="2894189"/>
            <a:ext cx="536609" cy="1322892"/>
          </a:xfrm>
          <a:prstGeom prst="leftBrace">
            <a:avLst>
              <a:gd name="adj1" fmla="val 44938"/>
              <a:gd name="adj2" fmla="val 52344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>
            <a:off x="3000057" y="4889913"/>
            <a:ext cx="536609" cy="1322892"/>
          </a:xfrm>
          <a:prstGeom prst="leftBrace">
            <a:avLst>
              <a:gd name="adj1" fmla="val 52512"/>
              <a:gd name="adj2" fmla="val 52344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3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 Prediction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4301"/>
                <a:ext cx="7886700" cy="527388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Provide feedback for DRL</a:t>
                </a:r>
              </a:p>
              <a:p>
                <a:pPr lvl="1"/>
                <a:r>
                  <a:rPr lang="en-US" dirty="0" smtClean="0"/>
                  <a:t>Obtain reward by inference</a:t>
                </a:r>
              </a:p>
              <a:p>
                <a:pPr lvl="1"/>
                <a:r>
                  <a:rPr lang="en-US" dirty="0" smtClean="0"/>
                  <a:t>No need to run a set of jobs in a real cluster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Train </a:t>
                </a:r>
                <a:r>
                  <a:rPr lang="en-US" dirty="0"/>
                  <a:t>the </a:t>
                </a:r>
                <a:r>
                  <a:rPr lang="en-US" dirty="0" smtClean="0"/>
                  <a:t>neural network using 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available</a:t>
                </a:r>
                <a:r>
                  <a:rPr lang="en-US" dirty="0" smtClean="0"/>
                  <a:t> </a:t>
                </a:r>
                <a:r>
                  <a:rPr lang="en-US" dirty="0"/>
                  <a:t>samples in historical </a:t>
                </a:r>
                <a:r>
                  <a:rPr lang="en-US" dirty="0" smtClean="0"/>
                  <a:t>traces</a:t>
                </a:r>
              </a:p>
              <a:p>
                <a:pPr lvl="1"/>
                <a:r>
                  <a:rPr lang="en-US" dirty="0" smtClean="0"/>
                  <a:t>By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supervised</a:t>
                </a:r>
                <a:r>
                  <a:rPr lang="en-US" dirty="0"/>
                  <a:t> learning</a:t>
                </a:r>
              </a:p>
              <a:p>
                <a:r>
                  <a:rPr lang="en-US" dirty="0" smtClean="0"/>
                  <a:t>Minimize the </a:t>
                </a:r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relative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error</a:t>
                </a:r>
                <a:r>
                  <a:rPr lang="en-US" dirty="0"/>
                  <a:t> of the prediction </a:t>
                </a:r>
                <a:r>
                  <a:rPr lang="en-US" dirty="0" smtClean="0"/>
                  <a:t>and the label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∈[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b="0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4301"/>
                <a:ext cx="7886700" cy="5273886"/>
              </a:xfrm>
              <a:blipFill rotWithShape="0">
                <a:blip r:embed="rId4"/>
                <a:stretch>
                  <a:fillRect l="-1391" t="-1850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415626" y="2709864"/>
            <a:ext cx="2111022" cy="9144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J</a:t>
            </a:r>
            <a:r>
              <a:rPr lang="en-US" sz="2400" dirty="0" smtClean="0"/>
              <a:t>ob and Cluster State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5536070" y="2732797"/>
            <a:ext cx="2111022" cy="9144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Training Speed of Each Job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26648" y="3037597"/>
            <a:ext cx="2009422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75004" y="2709864"/>
            <a:ext cx="1422400" cy="1032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45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36"/>
    </mc:Choice>
    <mc:Fallback xmlns="">
      <p:transition spd="slow" advTm="80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00661"/>
            <a:ext cx="7886700" cy="1847091"/>
          </a:xfrm>
        </p:spPr>
        <p:txBody>
          <a:bodyPr>
            <a:normAutofit/>
          </a:bodyPr>
          <a:lstStyle/>
          <a:p>
            <a:r>
              <a:rPr lang="en-US" dirty="0" smtClean="0"/>
              <a:t>Implemented by </a:t>
            </a:r>
            <a:r>
              <a:rPr lang="en-US" dirty="0" err="1" smtClean="0"/>
              <a:t>TensorFlow</a:t>
            </a:r>
            <a:endParaRPr lang="en-US" dirty="0"/>
          </a:p>
          <a:p>
            <a:pPr lvl="1"/>
            <a:r>
              <a:rPr lang="en-US" dirty="0" smtClean="0"/>
              <a:t>Adam optimizer</a:t>
            </a:r>
          </a:p>
          <a:p>
            <a:r>
              <a:rPr lang="en-US" dirty="0" smtClean="0"/>
              <a:t>Workloads</a:t>
            </a:r>
          </a:p>
          <a:p>
            <a:pPr lvl="1"/>
            <a:r>
              <a:rPr lang="en-US" dirty="0" smtClean="0"/>
              <a:t>Jobs </a:t>
            </a:r>
            <a:r>
              <a:rPr lang="en-US" dirty="0"/>
              <a:t>are submitted </a:t>
            </a:r>
            <a:r>
              <a:rPr lang="en-US" dirty="0" smtClean="0"/>
              <a:t>in </a:t>
            </a:r>
            <a:r>
              <a:rPr lang="en-US" dirty="0"/>
              <a:t>a uniform random </a:t>
            </a:r>
            <a:r>
              <a:rPr lang="en-US" dirty="0" smtClean="0"/>
              <a:t>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588913"/>
              </p:ext>
            </p:extLst>
          </p:nvPr>
        </p:nvGraphicFramePr>
        <p:xfrm>
          <a:off x="1042746" y="3747752"/>
          <a:ext cx="7058508" cy="2560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52836"/>
                <a:gridCol w="2352836"/>
                <a:gridCol w="2352836"/>
              </a:tblGrid>
              <a:tr h="313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Application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</a:tr>
              <a:tr h="313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Image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ImageNet</a:t>
                      </a:r>
                      <a:endParaRPr lang="en-US" dirty="0"/>
                    </a:p>
                  </a:txBody>
                  <a:tcPr/>
                </a:tc>
              </a:tr>
              <a:tr h="313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Image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classification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ImageNet</a:t>
                      </a:r>
                      <a:endParaRPr lang="en-US" dirty="0"/>
                    </a:p>
                  </a:txBody>
                  <a:tcPr/>
                </a:tc>
              </a:tr>
              <a:tr h="313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ResNeXt-110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Image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classification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CIFAR10</a:t>
                      </a:r>
                      <a:endParaRPr lang="en-US" dirty="0"/>
                    </a:p>
                  </a:txBody>
                  <a:tcPr/>
                </a:tc>
              </a:tr>
              <a:tr h="313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Seq2Seq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Machine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translation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WTM17</a:t>
                      </a:r>
                      <a:endParaRPr lang="en-US" dirty="0"/>
                    </a:p>
                  </a:txBody>
                  <a:tcPr/>
                </a:tc>
              </a:tr>
              <a:tr h="313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Sentence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mr</a:t>
                      </a:r>
                      <a:endParaRPr lang="en-US" dirty="0"/>
                    </a:p>
                  </a:txBody>
                  <a:tcPr/>
                </a:tc>
              </a:tr>
              <a:tr h="313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Language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modeling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PTB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67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77"/>
    </mc:Choice>
    <mc:Fallback xmlns="">
      <p:transition spd="slow" advTm="33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31883619"/>
              </p:ext>
            </p:extLst>
          </p:nvPr>
        </p:nvGraphicFramePr>
        <p:xfrm>
          <a:off x="429490" y="1374588"/>
          <a:ext cx="8049492" cy="548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"/>
    </mc:Choice>
    <mc:Fallback xmlns="">
      <p:transition spd="slow" advTm="31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</a:t>
            </a:r>
            <a:r>
              <a:rPr lang="en-US" dirty="0"/>
              <a:t>R</a:t>
            </a:r>
            <a:r>
              <a:rPr lang="en-US" dirty="0" smtClean="0"/>
              <a:t>epresentative </a:t>
            </a:r>
            <a:r>
              <a:rPr lang="en-US" dirty="0"/>
              <a:t>P</a:t>
            </a:r>
            <a:r>
              <a:rPr lang="en-US" dirty="0" smtClean="0"/>
              <a:t>lacement </a:t>
            </a:r>
            <a:r>
              <a:rPr lang="en-US" dirty="0"/>
              <a:t>P</a:t>
            </a:r>
            <a:r>
              <a:rPr lang="en-US" dirty="0" smtClean="0"/>
              <a:t>olicy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32" y="1764859"/>
            <a:ext cx="5590639" cy="43689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23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xmlns="" id="{09362799-FFB9-A447-AD41-6A30707DD36C}"/>
              </a:ext>
            </a:extLst>
          </p:cNvPr>
          <p:cNvSpPr/>
          <p:nvPr/>
        </p:nvSpPr>
        <p:spPr>
          <a:xfrm>
            <a:off x="1042584" y="5969594"/>
            <a:ext cx="7058831" cy="751882"/>
          </a:xfrm>
          <a:prstGeom prst="wedgeRoundRectCallout">
            <a:avLst>
              <a:gd name="adj1" fmla="val -10390"/>
              <a:gd name="adj2" fmla="val 49531"/>
              <a:gd name="adj3" fmla="val 16667"/>
            </a:avLst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  <a:r>
              <a:rPr lang="en-US" altLang="zh-CN" sz="3200" dirty="0">
                <a:solidFill>
                  <a:srgbClr val="FF0000"/>
                </a:solidFill>
              </a:rPr>
              <a:t>3</a:t>
            </a:r>
            <a:r>
              <a:rPr lang="en-US" sz="3200" dirty="0">
                <a:solidFill>
                  <a:srgbClr val="FF0000"/>
                </a:solidFill>
              </a:rPr>
              <a:t>% 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improvement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job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completion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time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 rot="20183030">
            <a:off x="2202122" y="5268450"/>
            <a:ext cx="1487285" cy="669696"/>
          </a:xfrm>
          <a:prstGeom prst="donut">
            <a:avLst>
              <a:gd name="adj" fmla="val 530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7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1"/>
    </mc:Choice>
    <mc:Fallback xmlns="">
      <p:transition spd="slow" advTm="15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Interference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556"/>
          <a:stretch/>
        </p:blipFill>
        <p:spPr>
          <a:xfrm>
            <a:off x="1165162" y="1690689"/>
            <a:ext cx="5945405" cy="44157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24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xmlns="" id="{09362799-FFB9-A447-AD41-6A30707DD36C}"/>
              </a:ext>
            </a:extLst>
          </p:cNvPr>
          <p:cNvSpPr/>
          <p:nvPr/>
        </p:nvSpPr>
        <p:spPr>
          <a:xfrm>
            <a:off x="1321803" y="5896558"/>
            <a:ext cx="6491156" cy="683626"/>
          </a:xfrm>
          <a:prstGeom prst="wedgeRoundRectCallout">
            <a:avLst>
              <a:gd name="adj1" fmla="val -10390"/>
              <a:gd name="adj2" fmla="val 49531"/>
              <a:gd name="adj3" fmla="val 16667"/>
            </a:avLst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 smtClean="0">
                <a:solidFill>
                  <a:srgbClr val="FF0000"/>
                </a:solidFill>
              </a:rPr>
              <a:t>10</a:t>
            </a:r>
            <a:r>
              <a:rPr lang="en-US" altLang="zh-CN" sz="3200" dirty="0">
                <a:solidFill>
                  <a:srgbClr val="FF0000"/>
                </a:solidFill>
              </a:rPr>
              <a:t>%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prediction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error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3054679" y="5226862"/>
            <a:ext cx="867965" cy="669696"/>
          </a:xfrm>
          <a:prstGeom prst="donut">
            <a:avLst>
              <a:gd name="adj" fmla="val 530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5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0"/>
    </mc:Choice>
    <mc:Fallback xmlns="">
      <p:transition spd="slow" advTm="15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</a:t>
            </a:r>
            <a:r>
              <a:rPr lang="en-US" dirty="0" smtClean="0"/>
              <a:t>Interference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2757" y="1591294"/>
            <a:ext cx="6178485" cy="4568964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6946901" y="4595750"/>
            <a:ext cx="2067672" cy="1056904"/>
          </a:xfrm>
          <a:prstGeom prst="cloudCallout">
            <a:avLst>
              <a:gd name="adj1" fmla="val -86859"/>
              <a:gd name="adj2" fmla="val 74859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CPU intensive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25</a:t>
            </a:fld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345440" y="4341707"/>
            <a:ext cx="2276375" cy="1310947"/>
          </a:xfrm>
          <a:prstGeom prst="cloudCallout">
            <a:avLst>
              <a:gd name="adj1" fmla="val 86760"/>
              <a:gd name="adj2" fmla="val 66528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Both CPU and GPU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1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92"/>
    </mc:Choice>
    <mc:Fallback xmlns="">
      <p:transition spd="slow" advTm="16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AF62-DA7D-6648-8DB0-9443B2A3BFF4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2122669"/>
              </p:ext>
            </p:extLst>
          </p:nvPr>
        </p:nvGraphicFramePr>
        <p:xfrm>
          <a:off x="1378526" y="1388533"/>
          <a:ext cx="6466761" cy="2923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31145939"/>
              </p:ext>
            </p:extLst>
          </p:nvPr>
        </p:nvGraphicFramePr>
        <p:xfrm>
          <a:off x="1378526" y="4230755"/>
          <a:ext cx="6466760" cy="2249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8919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44"/>
    </mc:Choice>
    <mc:Fallback xmlns="">
      <p:transition spd="slow" advTm="72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Questions?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Thank you!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AF62-DA7D-6648-8DB0-9443B2A3BF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"/>
    </mc:Choice>
    <mc:Fallback xmlns="">
      <p:transition spd="slow" advTm="55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ataset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5276331"/>
            <a:ext cx="586800" cy="5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Server </a:t>
            </a:r>
            <a:r>
              <a:rPr lang="en-US" dirty="0"/>
              <a:t>A</a:t>
            </a:r>
            <a:r>
              <a:rPr lang="en-US" dirty="0" smtClean="0"/>
              <a:t>rchitecture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7782" y="1986845"/>
            <a:ext cx="1828800" cy="1174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86345" y="1986844"/>
            <a:ext cx="1828800" cy="1174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4751" y="4069643"/>
            <a:ext cx="1828800" cy="1174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45069" y="4106798"/>
            <a:ext cx="1828800" cy="1174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46788" y="4106797"/>
            <a:ext cx="1828800" cy="1174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2460982" y="2336801"/>
            <a:ext cx="587022" cy="620889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3273782" y="2329746"/>
            <a:ext cx="587022" cy="620889"/>
          </a:xfrm>
          <a:prstGeom prst="diamon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5170316" y="2387867"/>
            <a:ext cx="587022" cy="620889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6002872" y="2380721"/>
            <a:ext cx="587022" cy="620889"/>
          </a:xfrm>
          <a:prstGeom prst="diamon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2476" y="4622799"/>
            <a:ext cx="452262" cy="5023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2032" y="4622799"/>
            <a:ext cx="452262" cy="50235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97656" y="4622799"/>
            <a:ext cx="452262" cy="5023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02179" y="4622799"/>
            <a:ext cx="452262" cy="5023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91835" y="4587518"/>
            <a:ext cx="452262" cy="50235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45568" y="4587518"/>
            <a:ext cx="452262" cy="50235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5" idx="0"/>
            <a:endCxn id="11" idx="1"/>
          </p:cNvCxnSpPr>
          <p:nvPr/>
        </p:nvCxnSpPr>
        <p:spPr>
          <a:xfrm flipV="1">
            <a:off x="2198163" y="2640191"/>
            <a:ext cx="1075619" cy="1982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3" idx="1"/>
          </p:cNvCxnSpPr>
          <p:nvPr/>
        </p:nvCxnSpPr>
        <p:spPr>
          <a:xfrm flipV="1">
            <a:off x="2424294" y="2691166"/>
            <a:ext cx="3578578" cy="2182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054367">
            <a:off x="2053323" y="3383157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gradients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9816480">
            <a:off x="3713637" y="3359766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gradients</a:t>
            </a:r>
            <a:endParaRPr lang="en-US"/>
          </a:p>
        </p:txBody>
      </p:sp>
      <p:cxnSp>
        <p:nvCxnSpPr>
          <p:cNvPr id="29" name="Straight Arrow Connector 28"/>
          <p:cNvCxnSpPr>
            <a:stCxn id="11" idx="2"/>
            <a:endCxn id="15" idx="3"/>
          </p:cNvCxnSpPr>
          <p:nvPr/>
        </p:nvCxnSpPr>
        <p:spPr>
          <a:xfrm flipH="1">
            <a:off x="2424294" y="2950635"/>
            <a:ext cx="1142999" cy="19233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2"/>
          </p:cNvCxnSpPr>
          <p:nvPr/>
        </p:nvCxnSpPr>
        <p:spPr>
          <a:xfrm flipH="1">
            <a:off x="2424295" y="3001610"/>
            <a:ext cx="3872088" cy="21132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8142602">
            <a:off x="2698450" y="3531753"/>
            <a:ext cx="125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20021203">
            <a:off x="4834872" y="3526300"/>
            <a:ext cx="125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</a:t>
            </a:r>
            <a:endParaRPr lang="en-US"/>
          </a:p>
        </p:txBody>
      </p:sp>
      <p:sp>
        <p:nvSpPr>
          <p:cNvPr id="46" name="Left-Right Arrow 45"/>
          <p:cNvSpPr/>
          <p:nvPr/>
        </p:nvSpPr>
        <p:spPr>
          <a:xfrm rot="19004947">
            <a:off x="830078" y="3558689"/>
            <a:ext cx="2175937" cy="358677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-Right Arrow 46"/>
          <p:cNvSpPr/>
          <p:nvPr/>
        </p:nvSpPr>
        <p:spPr>
          <a:xfrm rot="18145935">
            <a:off x="1749734" y="3520030"/>
            <a:ext cx="1972474" cy="358677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3</a:t>
            </a:fld>
            <a:endParaRPr lang="en-US"/>
          </a:p>
        </p:txBody>
      </p:sp>
      <p:sp>
        <p:nvSpPr>
          <p:cNvPr id="25" name="AutoShape 12" descr="ser iconçåçæå°çµæ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ataset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71" y="5372141"/>
            <a:ext cx="586147" cy="58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taset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68" y="5372141"/>
            <a:ext cx="586800" cy="5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moon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2" y="4991667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ji moon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17" y="4994809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492607" y="2304495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PS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97877" y="3631495"/>
            <a:ext cx="8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Worker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38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/>
      <p:bldP spid="27" grpId="0"/>
      <p:bldP spid="40" grpId="0"/>
      <p:bldP spid="41" grpId="0"/>
      <p:bldP spid="46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3092"/>
            <a:ext cx="7886700" cy="1820686"/>
          </a:xfrm>
        </p:spPr>
        <p:txBody>
          <a:bodyPr>
            <a:normAutofit/>
          </a:bodyPr>
          <a:lstStyle/>
          <a:p>
            <a:r>
              <a:rPr lang="en-US" dirty="0" smtClean="0"/>
              <a:t>How to efficiently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place</a:t>
            </a:r>
            <a:r>
              <a:rPr lang="en-US" dirty="0"/>
              <a:t> different ML jobs onto </a:t>
            </a:r>
            <a:r>
              <a:rPr lang="en-US" dirty="0" smtClean="0"/>
              <a:t>servers</a:t>
            </a:r>
          </a:p>
          <a:p>
            <a:pPr lvl="1"/>
            <a:r>
              <a:rPr lang="en-US" altLang="zh-CN" dirty="0" smtClean="0"/>
              <a:t>H</a:t>
            </a:r>
            <a:r>
              <a:rPr lang="en-US" dirty="0" smtClean="0"/>
              <a:t>igh </a:t>
            </a:r>
            <a:r>
              <a:rPr lang="en-US" dirty="0"/>
              <a:t>resource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Training throughput</a:t>
            </a:r>
          </a:p>
          <a:p>
            <a:pPr lvl="1"/>
            <a:endParaRPr lang="en-US" dirty="0"/>
          </a:p>
        </p:txBody>
      </p:sp>
      <p:sp>
        <p:nvSpPr>
          <p:cNvPr id="4" name="Punched Tape 3"/>
          <p:cNvSpPr/>
          <p:nvPr/>
        </p:nvSpPr>
        <p:spPr>
          <a:xfrm>
            <a:off x="929569" y="3541005"/>
            <a:ext cx="1727200" cy="519289"/>
          </a:xfrm>
          <a:prstGeom prst="flowChartPunchedTap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 Cache</a:t>
            </a:r>
            <a:endParaRPr lang="en-US" dirty="0"/>
          </a:p>
        </p:txBody>
      </p:sp>
      <p:sp>
        <p:nvSpPr>
          <p:cNvPr id="5" name="Punched Tape 4"/>
          <p:cNvSpPr/>
          <p:nvPr/>
        </p:nvSpPr>
        <p:spPr>
          <a:xfrm>
            <a:off x="3257137" y="3376217"/>
            <a:ext cx="1727200" cy="519289"/>
          </a:xfrm>
          <a:prstGeom prst="flowChartPunchedTap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IO</a:t>
            </a:r>
            <a:endParaRPr lang="en-US" dirty="0"/>
          </a:p>
        </p:txBody>
      </p:sp>
      <p:sp>
        <p:nvSpPr>
          <p:cNvPr id="6" name="Punched Tape 5"/>
          <p:cNvSpPr/>
          <p:nvPr/>
        </p:nvSpPr>
        <p:spPr>
          <a:xfrm>
            <a:off x="5584705" y="3541005"/>
            <a:ext cx="1727200" cy="519289"/>
          </a:xfrm>
          <a:prstGeom prst="flowChartPunchedTap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uses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50547" y="4316942"/>
          <a:ext cx="7442905" cy="23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9E05BD-2F1D-D64F-86BD-67AC9DF64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B0D845-FA87-6D44-817F-45E7A4269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F12939-761F-C948-9C66-DB188DC01A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1C6946-794E-A042-9B7E-062C4BA78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C9FA57-D5C5-D940-B5B4-B0C04939DE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 </a:t>
            </a:r>
            <a:r>
              <a:rPr lang="en-US" dirty="0"/>
              <a:t>P</a:t>
            </a:r>
            <a:r>
              <a:rPr lang="en-US" dirty="0" smtClean="0"/>
              <a:t>acking </a:t>
            </a:r>
            <a:r>
              <a:rPr lang="en-US" dirty="0"/>
              <a:t>vs. </a:t>
            </a:r>
            <a:r>
              <a:rPr lang="en-US" dirty="0" smtClean="0"/>
              <a:t>Standalone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99" y="1962397"/>
            <a:ext cx="5161846" cy="35997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5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xmlns="" id="{C4B0D5CB-E0F8-FE43-8310-B3EAF12AD28E}"/>
              </a:ext>
            </a:extLst>
          </p:cNvPr>
          <p:cNvSpPr/>
          <p:nvPr/>
        </p:nvSpPr>
        <p:spPr>
          <a:xfrm>
            <a:off x="2485506" y="5576286"/>
            <a:ext cx="4172988" cy="962627"/>
          </a:xfrm>
          <a:prstGeom prst="wedgeRoundRectCallout">
            <a:avLst>
              <a:gd name="adj1" fmla="val -10390"/>
              <a:gd name="adj2" fmla="val 49531"/>
              <a:gd name="adj3" fmla="val 16667"/>
            </a:avLst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Average 33% slowdown compared to standalone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8650" y="-3950"/>
            <a:ext cx="2795048" cy="461665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+mj-ea"/>
                <a:cs typeface="+mj-cs"/>
              </a:rPr>
              <a:t>Interference </a:t>
            </a:r>
            <a:r>
              <a:rPr lang="en-US" altLang="zh-CN" sz="2400" dirty="0" smtClean="0">
                <a:latin typeface="+mj-lt"/>
                <a:ea typeface="+mj-ea"/>
                <a:cs typeface="+mj-cs"/>
              </a:rPr>
              <a:t>study 1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619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air-wise </a:t>
            </a:r>
            <a:r>
              <a:rPr lang="en-US" dirty="0"/>
              <a:t>I</a:t>
            </a:r>
            <a:r>
              <a:rPr lang="en-US" dirty="0" smtClean="0"/>
              <a:t>nterference </a:t>
            </a:r>
            <a:r>
              <a:rPr lang="en-US" dirty="0"/>
              <a:t>L</a:t>
            </a:r>
            <a:r>
              <a:rPr lang="en-US" dirty="0" smtClean="0"/>
              <a:t>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77" y="1902229"/>
            <a:ext cx="5368991" cy="3579327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14" idx="8"/>
          </p:cNvCxnSpPr>
          <p:nvPr/>
        </p:nvCxnSpPr>
        <p:spPr>
          <a:xfrm flipH="1" flipV="1">
            <a:off x="4787900" y="3280311"/>
            <a:ext cx="950291" cy="10206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4" idx="8"/>
          </p:cNvCxnSpPr>
          <p:nvPr/>
        </p:nvCxnSpPr>
        <p:spPr>
          <a:xfrm flipH="1" flipV="1">
            <a:off x="4013200" y="3280311"/>
            <a:ext cx="1724991" cy="10206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decagon 13"/>
          <p:cNvSpPr/>
          <p:nvPr/>
        </p:nvSpPr>
        <p:spPr>
          <a:xfrm>
            <a:off x="5738191" y="3491851"/>
            <a:ext cx="3405809" cy="2210439"/>
          </a:xfrm>
          <a:prstGeom prst="dodecagon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 smtClean="0"/>
              <a:t>ResNeXt</a:t>
            </a:r>
            <a:r>
              <a:rPr lang="en-US" sz="2400" dirty="0" smtClean="0"/>
              <a:t> and WLM/Seq2Seq are less affected when trained together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xmlns="" id="{1A81AA63-532C-C94E-A28D-C4E968173FEB}"/>
              </a:ext>
            </a:extLst>
          </p:cNvPr>
          <p:cNvSpPr/>
          <p:nvPr/>
        </p:nvSpPr>
        <p:spPr>
          <a:xfrm>
            <a:off x="1938673" y="5693096"/>
            <a:ext cx="4414295" cy="962627"/>
          </a:xfrm>
          <a:prstGeom prst="wedgeRoundRectCallout">
            <a:avLst>
              <a:gd name="adj1" fmla="val -10390"/>
              <a:gd name="adj2" fmla="val 49531"/>
              <a:gd name="adj3" fmla="val 16667"/>
            </a:avLst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Co-locating </a:t>
            </a:r>
            <a:r>
              <a:rPr lang="en-US" sz="3200" dirty="0">
                <a:solidFill>
                  <a:schemeClr val="tx1"/>
                </a:solidFill>
              </a:rPr>
              <a:t>models </a:t>
            </a:r>
            <a:r>
              <a:rPr lang="en-US" sz="3200" dirty="0" smtClean="0">
                <a:solidFill>
                  <a:schemeClr val="tx1"/>
                </a:solidFill>
              </a:rPr>
              <a:t>incur </a:t>
            </a:r>
            <a:r>
              <a:rPr lang="en-US" sz="3200" dirty="0">
                <a:solidFill>
                  <a:schemeClr val="tx1"/>
                </a:solidFill>
              </a:rPr>
              <a:t>different interference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8650" y="-3950"/>
            <a:ext cx="2795048" cy="461665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+mj-ea"/>
                <a:cs typeface="+mj-cs"/>
              </a:rPr>
              <a:t>Interference </a:t>
            </a:r>
            <a:r>
              <a:rPr lang="en-US" altLang="zh-CN" sz="2400" dirty="0" smtClean="0">
                <a:latin typeface="+mj-lt"/>
                <a:ea typeface="+mj-ea"/>
                <a:cs typeface="+mj-cs"/>
              </a:rPr>
              <a:t>study 2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lacement </a:t>
            </a:r>
            <a:r>
              <a:rPr lang="en-US" dirty="0"/>
              <a:t>under </a:t>
            </a:r>
            <a:r>
              <a:rPr lang="en-US" dirty="0" smtClean="0"/>
              <a:t>Representative Policies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1" y="3768905"/>
            <a:ext cx="4337052" cy="3012345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5" idx="1"/>
          </p:cNvCxnSpPr>
          <p:nvPr/>
        </p:nvCxnSpPr>
        <p:spPr>
          <a:xfrm flipH="1">
            <a:off x="1793174" y="5275079"/>
            <a:ext cx="3493290" cy="4665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1"/>
          </p:cNvCxnSpPr>
          <p:nvPr/>
        </p:nvCxnSpPr>
        <p:spPr>
          <a:xfrm flipH="1">
            <a:off x="2802578" y="5275079"/>
            <a:ext cx="2483886" cy="9330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286464" y="4342063"/>
            <a:ext cx="3508994" cy="1866031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/>
              <a:t>A</a:t>
            </a:r>
            <a:r>
              <a:rPr lang="en-US" sz="2400" dirty="0" smtClean="0"/>
              <a:t>void cross-machine communication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But lead to more severe interference</a:t>
            </a:r>
          </a:p>
        </p:txBody>
      </p:sp>
      <p:graphicFrame>
        <p:nvGraphicFramePr>
          <p:cNvPr id="16" name="Diagram 15"/>
          <p:cNvGraphicFramePr/>
          <p:nvPr>
            <p:extLst/>
          </p:nvPr>
        </p:nvGraphicFramePr>
        <p:xfrm>
          <a:off x="1432014" y="1440569"/>
          <a:ext cx="6096000" cy="2948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Cloud Callout 22"/>
          <p:cNvSpPr/>
          <p:nvPr/>
        </p:nvSpPr>
        <p:spPr>
          <a:xfrm>
            <a:off x="1432014" y="1440569"/>
            <a:ext cx="6560080" cy="3510598"/>
          </a:xfrm>
          <a:prstGeom prst="cloudCallout">
            <a:avLst>
              <a:gd name="adj1" fmla="val -43806"/>
              <a:gd name="adj2" fmla="val 79614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Existing </a:t>
            </a:r>
            <a:r>
              <a:rPr lang="en-US" sz="2800" dirty="0"/>
              <a:t>schemes are not good </a:t>
            </a:r>
            <a:r>
              <a:rPr lang="en-US" sz="2800" dirty="0" smtClean="0"/>
              <a:t>enough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P</a:t>
            </a:r>
            <a:r>
              <a:rPr lang="en-US" sz="2800" dirty="0" smtClean="0"/>
              <a:t>erformance </a:t>
            </a:r>
            <a:r>
              <a:rPr lang="en-US" sz="2800" dirty="0"/>
              <a:t>interference is </a:t>
            </a:r>
            <a:r>
              <a:rPr lang="en-US" sz="2800" dirty="0" smtClean="0"/>
              <a:t>hard to </a:t>
            </a:r>
            <a:r>
              <a:rPr lang="en-US" sz="2800" dirty="0"/>
              <a:t>identify and </a:t>
            </a:r>
            <a:r>
              <a:rPr lang="en-US" sz="2800" dirty="0" smtClean="0"/>
              <a:t>model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7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628650" y="-3950"/>
            <a:ext cx="2795048" cy="461665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+mj-ea"/>
                <a:cs typeface="+mj-cs"/>
              </a:rPr>
              <a:t>Interference </a:t>
            </a:r>
            <a:r>
              <a:rPr lang="en-US" altLang="zh-CN" sz="2400" dirty="0" smtClean="0">
                <a:latin typeface="+mj-lt"/>
                <a:ea typeface="+mj-ea"/>
                <a:cs typeface="+mj-cs"/>
              </a:rPr>
              <a:t>study 3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963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D617E36-1BBD-D34D-B979-12A7717BD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dgm id="{2D617E36-1BBD-D34D-B979-12A7717BD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38307C2-991C-5948-A85C-5ED139558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graphicEl>
                                              <a:dgm id="{E38307C2-991C-5948-A85C-5ED139558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C0CBCFF-BFAC-624B-93B0-D9D3B6D74F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graphicEl>
                                              <a:dgm id="{6C0CBCFF-BFAC-624B-93B0-D9D3B6D74F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36FB278-B600-AE48-8F4F-2B5231A66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>
                                            <p:graphicEl>
                                              <a:dgm id="{D36FB278-B600-AE48-8F4F-2B5231A66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95163D2-ED0A-AA4C-87E1-19EAFEA89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>
                                            <p:graphicEl>
                                              <a:dgm id="{295163D2-ED0A-AA4C-87E1-19EAFEA89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3957A2E-BEFF-8045-9217-C7099CE71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>
                                            <p:graphicEl>
                                              <a:dgm id="{C3957A2E-BEFF-8045-9217-C7099CE71A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Graphic spid="16" grpId="0">
        <p:bldSub>
          <a:bldDgm bld="one"/>
        </p:bldSub>
      </p:bldGraphic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</a:t>
            </a: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71876"/>
          </a:xfrm>
        </p:spPr>
        <p:txBody>
          <a:bodyPr>
            <a:normAutofit/>
          </a:bodyPr>
          <a:lstStyle/>
          <a:p>
            <a:r>
              <a:rPr lang="en-US" dirty="0" smtClean="0"/>
              <a:t>Borg</a:t>
            </a:r>
            <a:r>
              <a:rPr lang="en-US" dirty="0"/>
              <a:t>, </a:t>
            </a:r>
            <a:r>
              <a:rPr lang="en-US" dirty="0" err="1" smtClean="0"/>
              <a:t>Mesos</a:t>
            </a:r>
            <a:r>
              <a:rPr lang="en-US" dirty="0" smtClean="0"/>
              <a:t>, etc.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nterference-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oblivious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Co-located ML jobs may interfere with each other</a:t>
            </a:r>
          </a:p>
          <a:p>
            <a:r>
              <a:rPr lang="en-US" dirty="0" smtClean="0"/>
              <a:t>Build </a:t>
            </a:r>
            <a:r>
              <a:rPr lang="en-US" dirty="0"/>
              <a:t>an explicit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interference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model</a:t>
            </a:r>
            <a:endParaRPr lang="en-US" dirty="0" smtClean="0"/>
          </a:p>
          <a:p>
            <a:pPr lvl="1"/>
            <a:r>
              <a:rPr lang="en-US" dirty="0" smtClean="0"/>
              <a:t>Require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detailed</a:t>
            </a:r>
            <a:r>
              <a:rPr lang="en-US" dirty="0"/>
              <a:t> application </a:t>
            </a:r>
            <a:r>
              <a:rPr lang="en-US" dirty="0" smtClean="0"/>
              <a:t>profiling</a:t>
            </a:r>
          </a:p>
          <a:p>
            <a:pPr lvl="1"/>
            <a:r>
              <a:rPr lang="en-US" dirty="0"/>
              <a:t>Require expert knowledge to </a:t>
            </a:r>
            <a:r>
              <a:rPr lang="en-US" dirty="0" smtClean="0"/>
              <a:t>design the model</a:t>
            </a:r>
          </a:p>
          <a:p>
            <a:pPr lvl="1"/>
            <a:r>
              <a:rPr lang="en-US" dirty="0" smtClean="0"/>
              <a:t>What if the </a:t>
            </a:r>
            <a:r>
              <a:rPr lang="en-US" dirty="0"/>
              <a:t>workload type or </a:t>
            </a:r>
            <a:r>
              <a:rPr lang="en-US" dirty="0" smtClean="0"/>
              <a:t>hardware configuration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changes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5266" y="5202420"/>
            <a:ext cx="6993467" cy="1049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Design a deep reinforcement learning-driven ML cluster scheduler to place training jobs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6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74296"/>
          </a:xfrm>
        </p:spPr>
        <p:txBody>
          <a:bodyPr/>
          <a:lstStyle/>
          <a:p>
            <a:r>
              <a:rPr lang="en-US" dirty="0" smtClean="0"/>
              <a:t>Job placement policy that embraces interference</a:t>
            </a:r>
          </a:p>
          <a:p>
            <a:pPr lvl="1"/>
            <a:r>
              <a:rPr lang="en-US" dirty="0" smtClean="0"/>
              <a:t>Do not rely on</a:t>
            </a:r>
            <a:r>
              <a:rPr lang="en-US" dirty="0"/>
              <a:t> </a:t>
            </a:r>
            <a:r>
              <a:rPr lang="en-US" dirty="0" smtClean="0"/>
              <a:t>detailed </a:t>
            </a:r>
            <a:r>
              <a:rPr lang="en-US" dirty="0"/>
              <a:t>analytical performance </a:t>
            </a:r>
            <a:r>
              <a:rPr lang="en-US" dirty="0" smtClean="0"/>
              <a:t>modeling</a:t>
            </a:r>
          </a:p>
          <a:p>
            <a:r>
              <a:rPr lang="en-US" dirty="0" smtClean="0"/>
              <a:t>Encode workload interference </a:t>
            </a:r>
            <a:r>
              <a:rPr lang="en-US" dirty="0"/>
              <a:t>implicitly in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neural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network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5334" y="3987622"/>
            <a:ext cx="1964266" cy="79022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Raw Cluster and Job State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5181600" y="4023517"/>
            <a:ext cx="2314222" cy="790222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Job Placement </a:t>
            </a:r>
            <a:r>
              <a:rPr lang="en-US" sz="2400" dirty="0"/>
              <a:t>D</a:t>
            </a:r>
            <a:r>
              <a:rPr lang="en-US" sz="2400" dirty="0" smtClean="0"/>
              <a:t>ecisions</a:t>
            </a: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>
            <a:off x="3160889" y="4230333"/>
            <a:ext cx="2009422" cy="3048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09245" y="3902600"/>
            <a:ext cx="1422400" cy="103205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cxnSp>
        <p:nvCxnSpPr>
          <p:cNvPr id="14" name="Curved Connector 13"/>
          <p:cNvCxnSpPr>
            <a:stCxn id="5" idx="2"/>
            <a:endCxn id="11" idx="4"/>
          </p:cNvCxnSpPr>
          <p:nvPr/>
        </p:nvCxnSpPr>
        <p:spPr>
          <a:xfrm rot="5400000">
            <a:off x="5169120" y="3765064"/>
            <a:ext cx="120917" cy="2218266"/>
          </a:xfrm>
          <a:prstGeom prst="curvedConnector3">
            <a:avLst>
              <a:gd name="adj1" fmla="val 77530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0458" y="5894686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Improve by Feedback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267AD-762B-1A45-95CB-76EAEDFC77E6}" type="slidenum">
              <a:rPr lang="en-US" smtClean="0"/>
              <a:t>9</a:t>
            </a:fld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4165600" y="5303731"/>
            <a:ext cx="2221654" cy="543476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00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5"/>
    </mc:Choice>
    <mc:Fallback xmlns="">
      <p:transition spd="slow" advTm="3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21" grpId="0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6|0.4|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1|4.5|2.4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7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7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6|3.5|2.6|3.6|2.5|5.8|12.7|13.2|13.3|5.2|7|6.8|2.8|1.9|2|6.3|2.4|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85.9|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3.2|1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3754</TotalTime>
  <Words>1094</Words>
  <Application>Microsoft Office PowerPoint</Application>
  <PresentationFormat>全屏显示(4:3)</PresentationFormat>
  <Paragraphs>311</Paragraphs>
  <Slides>27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Deep Learning-based Job Placement in Distributed Machine Learning Clusters</vt:lpstr>
      <vt:lpstr>Distributed Machine Learning (ML) Systems</vt:lpstr>
      <vt:lpstr>Parameter Server Architecture</vt:lpstr>
      <vt:lpstr>Motivation</vt:lpstr>
      <vt:lpstr>Bin Packing vs. Standalone Execution</vt:lpstr>
      <vt:lpstr>Pair-wise Interference Level</vt:lpstr>
      <vt:lpstr>Placement under Representative Policies</vt:lpstr>
      <vt:lpstr>Existing Approaches</vt:lpstr>
      <vt:lpstr>Our Approach</vt:lpstr>
      <vt:lpstr>Challenges in Applying DRL in Job Placement</vt:lpstr>
      <vt:lpstr>Harmony: System Overview</vt:lpstr>
      <vt:lpstr>Harmony: System Overview</vt:lpstr>
      <vt:lpstr>DRL Framework - State Space</vt:lpstr>
      <vt:lpstr>DRL Framework - Action Space</vt:lpstr>
      <vt:lpstr>DRL Framework - Reward</vt:lpstr>
      <vt:lpstr> DRL Model Training</vt:lpstr>
      <vt:lpstr>Training Techniques - Actor-critic</vt:lpstr>
      <vt:lpstr>Training Techniques - Exploration</vt:lpstr>
      <vt:lpstr>Harmony: System Overview</vt:lpstr>
      <vt:lpstr>Reward Prediction Model</vt:lpstr>
      <vt:lpstr>Performance Evaluation</vt:lpstr>
      <vt:lpstr>Baselines</vt:lpstr>
      <vt:lpstr>Comparison with Representative Placement Policy</vt:lpstr>
      <vt:lpstr>Comparison with Interference Model</vt:lpstr>
      <vt:lpstr>Comparison with Interference Model</vt:lpstr>
      <vt:lpstr>Concluding Remarks</vt:lpstr>
      <vt:lpstr>Questions? 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Yixin Bao</dc:creator>
  <cp:lastModifiedBy>gn</cp:lastModifiedBy>
  <cp:revision>608</cp:revision>
  <dcterms:created xsi:type="dcterms:W3CDTF">2019-03-18T03:11:00Z</dcterms:created>
  <dcterms:modified xsi:type="dcterms:W3CDTF">2019-05-28T13:24:58Z</dcterms:modified>
</cp:coreProperties>
</file>